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7"/>
  </p:notesMasterIdLst>
  <p:sldIdLst>
    <p:sldId id="256" r:id="rId2"/>
    <p:sldId id="271" r:id="rId3"/>
    <p:sldId id="272" r:id="rId4"/>
    <p:sldId id="273" r:id="rId5"/>
    <p:sldId id="419" r:id="rId6"/>
    <p:sldId id="481" r:id="rId7"/>
    <p:sldId id="483" r:id="rId8"/>
    <p:sldId id="423" r:id="rId9"/>
    <p:sldId id="486" r:id="rId10"/>
    <p:sldId id="479" r:id="rId11"/>
    <p:sldId id="470" r:id="rId12"/>
    <p:sldId id="487" r:id="rId13"/>
    <p:sldId id="488" r:id="rId14"/>
    <p:sldId id="490" r:id="rId15"/>
    <p:sldId id="491" r:id="rId16"/>
    <p:sldId id="492" r:id="rId17"/>
    <p:sldId id="494" r:id="rId18"/>
    <p:sldId id="495" r:id="rId19"/>
    <p:sldId id="496" r:id="rId20"/>
    <p:sldId id="497" r:id="rId21"/>
    <p:sldId id="498" r:id="rId22"/>
    <p:sldId id="499" r:id="rId23"/>
    <p:sldId id="500" r:id="rId24"/>
    <p:sldId id="422" r:id="rId25"/>
    <p:sldId id="266"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44" autoAdjust="0"/>
    <p:restoredTop sz="94660"/>
  </p:normalViewPr>
  <p:slideViewPr>
    <p:cSldViewPr snapToGrid="0">
      <p:cViewPr varScale="1">
        <p:scale>
          <a:sx n="82" d="100"/>
          <a:sy n="82" d="100"/>
        </p:scale>
        <p:origin x="667"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E55F31-35E4-406B-91A6-0393A94249AD}" type="datetimeFigureOut">
              <a:rPr lang="es-ES" smtClean="0"/>
              <a:t>10/08/2026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56EB70-7DB6-48FE-8413-E868C30F0248}" type="slidenum">
              <a:rPr lang="es-ES" smtClean="0"/>
              <a:t>‹Nº›</a:t>
            </a:fld>
            <a:endParaRPr lang="es-ES"/>
          </a:p>
        </p:txBody>
      </p:sp>
    </p:spTree>
    <p:extLst>
      <p:ext uri="{BB962C8B-B14F-4D97-AF65-F5344CB8AC3E}">
        <p14:creationId xmlns:p14="http://schemas.microsoft.com/office/powerpoint/2010/main" val="2654611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a:defRPr/>
            </a:pPr>
            <a:fld id="{61339836-276B-4F79-A283-61492AC80BD1}" type="slidenum">
              <a:rPr lang="es-ES_tradnl" altLang="es-ES" smtClean="0"/>
              <a:pPr>
                <a:defRPr/>
              </a:pPr>
              <a:t>8</a:t>
            </a:fld>
            <a:endParaRPr lang="es-ES_tradnl" altLang="es-ES"/>
          </a:p>
        </p:txBody>
      </p:sp>
    </p:spTree>
    <p:extLst>
      <p:ext uri="{BB962C8B-B14F-4D97-AF65-F5344CB8AC3E}">
        <p14:creationId xmlns:p14="http://schemas.microsoft.com/office/powerpoint/2010/main" val="1027114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05AC48E-83DE-4524-B2DC-28006210EBD2}" type="datetimeFigureOut">
              <a:rPr lang="es-ES" smtClean="0"/>
              <a:t>10/08/2026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05B161D-1A70-4E42-9B72-16E49DC09765}" type="slidenum">
              <a:rPr lang="es-ES" smtClean="0"/>
              <a:t>‹Nº›</a:t>
            </a:fld>
            <a:endParaRPr lang="es-ES"/>
          </a:p>
        </p:txBody>
      </p:sp>
    </p:spTree>
    <p:extLst>
      <p:ext uri="{BB962C8B-B14F-4D97-AF65-F5344CB8AC3E}">
        <p14:creationId xmlns:p14="http://schemas.microsoft.com/office/powerpoint/2010/main" val="3428541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05AC48E-83DE-4524-B2DC-28006210EBD2}" type="datetimeFigureOut">
              <a:rPr lang="es-ES" smtClean="0"/>
              <a:t>10/08/2026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05B161D-1A70-4E42-9B72-16E49DC09765}" type="slidenum">
              <a:rPr lang="es-ES" smtClean="0"/>
              <a:t>‹Nº›</a:t>
            </a:fld>
            <a:endParaRPr lang="es-ES"/>
          </a:p>
        </p:txBody>
      </p:sp>
    </p:spTree>
    <p:extLst>
      <p:ext uri="{BB962C8B-B14F-4D97-AF65-F5344CB8AC3E}">
        <p14:creationId xmlns:p14="http://schemas.microsoft.com/office/powerpoint/2010/main" val="575777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05AC48E-83DE-4524-B2DC-28006210EBD2}" type="datetimeFigureOut">
              <a:rPr lang="es-ES" smtClean="0"/>
              <a:t>10/08/2026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05B161D-1A70-4E42-9B72-16E49DC09765}" type="slidenum">
              <a:rPr lang="es-ES" smtClean="0"/>
              <a:t>‹Nº›</a:t>
            </a:fld>
            <a:endParaRPr lang="es-E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903947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05AC48E-83DE-4524-B2DC-28006210EBD2}" type="datetimeFigureOut">
              <a:rPr lang="es-ES" smtClean="0"/>
              <a:t>10/08/2026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05B161D-1A70-4E42-9B72-16E49DC09765}" type="slidenum">
              <a:rPr lang="es-ES" smtClean="0"/>
              <a:t>‹Nº›</a:t>
            </a:fld>
            <a:endParaRPr lang="es-ES"/>
          </a:p>
        </p:txBody>
      </p:sp>
    </p:spTree>
    <p:extLst>
      <p:ext uri="{BB962C8B-B14F-4D97-AF65-F5344CB8AC3E}">
        <p14:creationId xmlns:p14="http://schemas.microsoft.com/office/powerpoint/2010/main" val="3906257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05AC48E-83DE-4524-B2DC-28006210EBD2}" type="datetimeFigureOut">
              <a:rPr lang="es-ES" smtClean="0"/>
              <a:t>10/08/2026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05B161D-1A70-4E42-9B72-16E49DC09765}" type="slidenum">
              <a:rPr lang="es-ES" smtClean="0"/>
              <a:t>‹Nº›</a:t>
            </a:fld>
            <a:endParaRPr lang="es-E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8418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05AC48E-83DE-4524-B2DC-28006210EBD2}" type="datetimeFigureOut">
              <a:rPr lang="es-ES" smtClean="0"/>
              <a:t>10/08/2026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05B161D-1A70-4E42-9B72-16E49DC09765}" type="slidenum">
              <a:rPr lang="es-ES" smtClean="0"/>
              <a:t>‹Nº›</a:t>
            </a:fld>
            <a:endParaRPr lang="es-ES"/>
          </a:p>
        </p:txBody>
      </p:sp>
    </p:spTree>
    <p:extLst>
      <p:ext uri="{BB962C8B-B14F-4D97-AF65-F5344CB8AC3E}">
        <p14:creationId xmlns:p14="http://schemas.microsoft.com/office/powerpoint/2010/main" val="4933866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05AC48E-83DE-4524-B2DC-28006210EBD2}" type="datetimeFigureOut">
              <a:rPr lang="es-ES" smtClean="0"/>
              <a:t>10/08/2026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05B161D-1A70-4E42-9B72-16E49DC09765}" type="slidenum">
              <a:rPr lang="es-ES" smtClean="0"/>
              <a:t>‹Nº›</a:t>
            </a:fld>
            <a:endParaRPr lang="es-ES"/>
          </a:p>
        </p:txBody>
      </p:sp>
    </p:spTree>
    <p:extLst>
      <p:ext uri="{BB962C8B-B14F-4D97-AF65-F5344CB8AC3E}">
        <p14:creationId xmlns:p14="http://schemas.microsoft.com/office/powerpoint/2010/main" val="7807068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05AC48E-83DE-4524-B2DC-28006210EBD2}" type="datetimeFigureOut">
              <a:rPr lang="es-ES" smtClean="0"/>
              <a:t>10/08/2026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05B161D-1A70-4E42-9B72-16E49DC09765}" type="slidenum">
              <a:rPr lang="es-ES" smtClean="0"/>
              <a:t>‹Nº›</a:t>
            </a:fld>
            <a:endParaRPr lang="es-ES"/>
          </a:p>
        </p:txBody>
      </p:sp>
    </p:spTree>
    <p:extLst>
      <p:ext uri="{BB962C8B-B14F-4D97-AF65-F5344CB8AC3E}">
        <p14:creationId xmlns:p14="http://schemas.microsoft.com/office/powerpoint/2010/main" val="4006749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05AC48E-83DE-4524-B2DC-28006210EBD2}" type="datetimeFigureOut">
              <a:rPr lang="es-ES" smtClean="0"/>
              <a:t>10/08/2026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05B161D-1A70-4E42-9B72-16E49DC09765}" type="slidenum">
              <a:rPr lang="es-ES" smtClean="0"/>
              <a:t>‹Nº›</a:t>
            </a:fld>
            <a:endParaRPr lang="es-ES"/>
          </a:p>
        </p:txBody>
      </p:sp>
    </p:spTree>
    <p:extLst>
      <p:ext uri="{BB962C8B-B14F-4D97-AF65-F5344CB8AC3E}">
        <p14:creationId xmlns:p14="http://schemas.microsoft.com/office/powerpoint/2010/main" val="4282370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05AC48E-83DE-4524-B2DC-28006210EBD2}" type="datetimeFigureOut">
              <a:rPr lang="es-ES" smtClean="0"/>
              <a:t>10/08/2026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05B161D-1A70-4E42-9B72-16E49DC09765}" type="slidenum">
              <a:rPr lang="es-ES" smtClean="0"/>
              <a:t>‹Nº›</a:t>
            </a:fld>
            <a:endParaRPr lang="es-ES"/>
          </a:p>
        </p:txBody>
      </p:sp>
    </p:spTree>
    <p:extLst>
      <p:ext uri="{BB962C8B-B14F-4D97-AF65-F5344CB8AC3E}">
        <p14:creationId xmlns:p14="http://schemas.microsoft.com/office/powerpoint/2010/main" val="3524432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05AC48E-83DE-4524-B2DC-28006210EBD2}" type="datetimeFigureOut">
              <a:rPr lang="es-ES" smtClean="0"/>
              <a:t>10/08/2026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05B161D-1A70-4E42-9B72-16E49DC09765}" type="slidenum">
              <a:rPr lang="es-ES" smtClean="0"/>
              <a:t>‹Nº›</a:t>
            </a:fld>
            <a:endParaRPr lang="es-ES"/>
          </a:p>
        </p:txBody>
      </p:sp>
    </p:spTree>
    <p:extLst>
      <p:ext uri="{BB962C8B-B14F-4D97-AF65-F5344CB8AC3E}">
        <p14:creationId xmlns:p14="http://schemas.microsoft.com/office/powerpoint/2010/main" val="869251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05AC48E-83DE-4524-B2DC-28006210EBD2}" type="datetimeFigureOut">
              <a:rPr lang="es-ES" smtClean="0"/>
              <a:t>10/08/2026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605B161D-1A70-4E42-9B72-16E49DC09765}" type="slidenum">
              <a:rPr lang="es-ES" smtClean="0"/>
              <a:t>‹Nº›</a:t>
            </a:fld>
            <a:endParaRPr lang="es-ES"/>
          </a:p>
        </p:txBody>
      </p:sp>
    </p:spTree>
    <p:extLst>
      <p:ext uri="{BB962C8B-B14F-4D97-AF65-F5344CB8AC3E}">
        <p14:creationId xmlns:p14="http://schemas.microsoft.com/office/powerpoint/2010/main" val="3815649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05AC48E-83DE-4524-B2DC-28006210EBD2}" type="datetimeFigureOut">
              <a:rPr lang="es-ES" smtClean="0"/>
              <a:t>10/08/2026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605B161D-1A70-4E42-9B72-16E49DC09765}" type="slidenum">
              <a:rPr lang="es-ES" smtClean="0"/>
              <a:t>‹Nº›</a:t>
            </a:fld>
            <a:endParaRPr lang="es-ES"/>
          </a:p>
        </p:txBody>
      </p:sp>
    </p:spTree>
    <p:extLst>
      <p:ext uri="{BB962C8B-B14F-4D97-AF65-F5344CB8AC3E}">
        <p14:creationId xmlns:p14="http://schemas.microsoft.com/office/powerpoint/2010/main" val="3555582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5AC48E-83DE-4524-B2DC-28006210EBD2}" type="datetimeFigureOut">
              <a:rPr lang="es-ES" smtClean="0"/>
              <a:t>10/08/2026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605B161D-1A70-4E42-9B72-16E49DC09765}" type="slidenum">
              <a:rPr lang="es-ES" smtClean="0"/>
              <a:t>‹Nº›</a:t>
            </a:fld>
            <a:endParaRPr lang="es-ES"/>
          </a:p>
        </p:txBody>
      </p:sp>
    </p:spTree>
    <p:extLst>
      <p:ext uri="{BB962C8B-B14F-4D97-AF65-F5344CB8AC3E}">
        <p14:creationId xmlns:p14="http://schemas.microsoft.com/office/powerpoint/2010/main" val="4255389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05AC48E-83DE-4524-B2DC-28006210EBD2}" type="datetimeFigureOut">
              <a:rPr lang="es-ES" smtClean="0"/>
              <a:t>10/08/2026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05B161D-1A70-4E42-9B72-16E49DC09765}" type="slidenum">
              <a:rPr lang="es-ES" smtClean="0"/>
              <a:t>‹Nº›</a:t>
            </a:fld>
            <a:endParaRPr lang="es-ES"/>
          </a:p>
        </p:txBody>
      </p:sp>
    </p:spTree>
    <p:extLst>
      <p:ext uri="{BB962C8B-B14F-4D97-AF65-F5344CB8AC3E}">
        <p14:creationId xmlns:p14="http://schemas.microsoft.com/office/powerpoint/2010/main" val="2899988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05B161D-1A70-4E42-9B72-16E49DC09765}" type="slidenum">
              <a:rPr lang="es-ES" smtClean="0"/>
              <a:t>‹Nº›</a:t>
            </a:fld>
            <a:endParaRPr lang="es-ES"/>
          </a:p>
        </p:txBody>
      </p:sp>
      <p:sp>
        <p:nvSpPr>
          <p:cNvPr id="5" name="Date Placeholder 4"/>
          <p:cNvSpPr>
            <a:spLocks noGrp="1"/>
          </p:cNvSpPr>
          <p:nvPr>
            <p:ph type="dt" sz="half" idx="10"/>
          </p:nvPr>
        </p:nvSpPr>
        <p:spPr/>
        <p:txBody>
          <a:bodyPr/>
          <a:lstStyle/>
          <a:p>
            <a:fld id="{405AC48E-83DE-4524-B2DC-28006210EBD2}" type="datetimeFigureOut">
              <a:rPr lang="es-ES" smtClean="0"/>
              <a:t>10/08/2026</a:t>
            </a:fld>
            <a:endParaRPr lang="es-ES"/>
          </a:p>
        </p:txBody>
      </p:sp>
    </p:spTree>
    <p:extLst>
      <p:ext uri="{BB962C8B-B14F-4D97-AF65-F5344CB8AC3E}">
        <p14:creationId xmlns:p14="http://schemas.microsoft.com/office/powerpoint/2010/main" val="932086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05AC48E-83DE-4524-B2DC-28006210EBD2}" type="datetimeFigureOut">
              <a:rPr lang="es-ES" smtClean="0"/>
              <a:t>10/08/2026</a:t>
            </a:fld>
            <a:endParaRPr lang="es-E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05B161D-1A70-4E42-9B72-16E49DC09765}" type="slidenum">
              <a:rPr lang="es-ES" smtClean="0"/>
              <a:t>‹Nº›</a:t>
            </a:fld>
            <a:endParaRPr lang="es-ES"/>
          </a:p>
        </p:txBody>
      </p:sp>
    </p:spTree>
    <p:extLst>
      <p:ext uri="{BB962C8B-B14F-4D97-AF65-F5344CB8AC3E}">
        <p14:creationId xmlns:p14="http://schemas.microsoft.com/office/powerpoint/2010/main" val="186067301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mailto:prdces@cantabria.es" TargetMode="Externa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prensajuvenil.org/"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saludencurso.org/"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507067" y="1578133"/>
            <a:ext cx="4335468" cy="2875534"/>
          </a:xfrm>
        </p:spPr>
        <p:txBody>
          <a:bodyPr>
            <a:normAutofit/>
          </a:bodyPr>
          <a:lstStyle/>
          <a:p>
            <a:r>
              <a:rPr lang="es-ES"/>
              <a:t>SALUD EN CURSO</a:t>
            </a:r>
          </a:p>
        </p:txBody>
      </p:sp>
      <p:sp>
        <p:nvSpPr>
          <p:cNvPr id="3" name="Subtítulo 2"/>
          <p:cNvSpPr>
            <a:spLocks noGrp="1"/>
          </p:cNvSpPr>
          <p:nvPr>
            <p:ph type="subTitle" idx="1"/>
          </p:nvPr>
        </p:nvSpPr>
        <p:spPr>
          <a:xfrm>
            <a:off x="1507067" y="4453667"/>
            <a:ext cx="4335468" cy="1096899"/>
          </a:xfrm>
        </p:spPr>
        <p:txBody>
          <a:bodyPr>
            <a:normAutofit/>
          </a:bodyPr>
          <a:lstStyle/>
          <a:p>
            <a:r>
              <a:rPr lang="es-ES"/>
              <a:t>EDUCACION SECUNDARIA</a:t>
            </a:r>
          </a:p>
        </p:txBody>
      </p:sp>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l="7575" r="55032" b="19543"/>
          <a:stretch/>
        </p:blipFill>
        <p:spPr>
          <a:xfrm>
            <a:off x="6095998" y="2620240"/>
            <a:ext cx="3280613" cy="1888218"/>
          </a:xfrm>
          <a:prstGeom prst="rect">
            <a:avLst/>
          </a:prstGeom>
        </p:spPr>
      </p:pic>
    </p:spTree>
    <p:extLst>
      <p:ext uri="{BB962C8B-B14F-4D97-AF65-F5344CB8AC3E}">
        <p14:creationId xmlns:p14="http://schemas.microsoft.com/office/powerpoint/2010/main" val="27198155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296D1-A20A-FFE7-9F6D-B8E3CBDC5E24}"/>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51358EDA-18C5-1062-4C2C-2DC697F3BF55}"/>
              </a:ext>
            </a:extLst>
          </p:cNvPr>
          <p:cNvSpPr txBox="1"/>
          <p:nvPr/>
        </p:nvSpPr>
        <p:spPr>
          <a:xfrm>
            <a:off x="1758261" y="466329"/>
            <a:ext cx="6723435" cy="584775"/>
          </a:xfrm>
          <a:prstGeom prst="rect">
            <a:avLst/>
          </a:prstGeom>
          <a:noFill/>
        </p:spPr>
        <p:txBody>
          <a:bodyPr wrap="square" rtlCol="0">
            <a:spAutoFit/>
          </a:bodyPr>
          <a:lstStyle/>
          <a:p>
            <a:r>
              <a:rPr lang="es-ES" sz="3200" b="1" dirty="0">
                <a:solidFill>
                  <a:schemeClr val="accent1">
                    <a:lumMod val="75000"/>
                  </a:schemeClr>
                </a:solidFill>
                <a:effectLst>
                  <a:outerShdw blurRad="38100" dist="38100" dir="2700000" algn="tl">
                    <a:srgbClr val="000000">
                      <a:alpha val="43137"/>
                    </a:srgbClr>
                  </a:outerShdw>
                </a:effectLst>
              </a:rPr>
              <a:t>ESPECIALES</a:t>
            </a:r>
          </a:p>
        </p:txBody>
      </p:sp>
      <p:sp>
        <p:nvSpPr>
          <p:cNvPr id="4" name="CuadroTexto 3">
            <a:extLst>
              <a:ext uri="{FF2B5EF4-FFF2-40B4-BE49-F238E27FC236}">
                <a16:creationId xmlns:a16="http://schemas.microsoft.com/office/drawing/2014/main" id="{47720C46-C3AD-0FE8-0E25-B65E9FBE0198}"/>
              </a:ext>
            </a:extLst>
          </p:cNvPr>
          <p:cNvSpPr txBox="1"/>
          <p:nvPr/>
        </p:nvSpPr>
        <p:spPr>
          <a:xfrm>
            <a:off x="728051" y="1310921"/>
            <a:ext cx="6871961" cy="2554545"/>
          </a:xfrm>
          <a:prstGeom prst="rect">
            <a:avLst/>
          </a:prstGeom>
          <a:noFill/>
        </p:spPr>
        <p:txBody>
          <a:bodyPr wrap="square" rtlCol="0">
            <a:spAutoFit/>
          </a:bodyPr>
          <a:lstStyle/>
          <a:p>
            <a:pPr algn="just"/>
            <a:r>
              <a:rPr lang="es-ES" sz="2000" dirty="0"/>
              <a:t>Bruno y </a:t>
            </a:r>
            <a:r>
              <a:rPr lang="es-ES" sz="2000" dirty="0" err="1"/>
              <a:t>Mallick</a:t>
            </a:r>
            <a:r>
              <a:rPr lang="es-ES" sz="2000" dirty="0"/>
              <a:t> se embarcan en un viaje sin igual. Unidos por una visión compartida y alimentados por la llama incansable de la compasión, inician un viaje desafiando las convenciones y las probabilidades en su búsqueda por brindar cuidado y protección de los más desvalidos. Juntos dirigen distintas organizaciones sin ánimo de lucro que unidas se convierten en un refugio para niños y jóvenes con dificultades y en riesgo de exclusión social.</a:t>
            </a:r>
            <a:endParaRPr lang="es-ES" sz="2000" i="1" dirty="0"/>
          </a:p>
        </p:txBody>
      </p:sp>
      <p:sp>
        <p:nvSpPr>
          <p:cNvPr id="5" name="CuadroTexto 4">
            <a:extLst>
              <a:ext uri="{FF2B5EF4-FFF2-40B4-BE49-F238E27FC236}">
                <a16:creationId xmlns:a16="http://schemas.microsoft.com/office/drawing/2014/main" id="{3A38BA03-16B4-79EC-A9BE-8F7D67F1F94E}"/>
              </a:ext>
            </a:extLst>
          </p:cNvPr>
          <p:cNvSpPr txBox="1"/>
          <p:nvPr/>
        </p:nvSpPr>
        <p:spPr>
          <a:xfrm>
            <a:off x="819242" y="4392917"/>
            <a:ext cx="10232540" cy="2308324"/>
          </a:xfrm>
          <a:prstGeom prst="rect">
            <a:avLst/>
          </a:prstGeom>
          <a:solidFill>
            <a:schemeClr val="accent2">
              <a:lumMod val="50000"/>
            </a:schemeClr>
          </a:solidFill>
        </p:spPr>
        <p:txBody>
          <a:bodyPr wrap="square" rtlCol="0">
            <a:spAutoFit/>
          </a:bodyPr>
          <a:lstStyle/>
          <a:p>
            <a:r>
              <a:rPr lang="es-ES" sz="2400" dirty="0">
                <a:solidFill>
                  <a:schemeClr val="bg1"/>
                </a:solidFill>
              </a:rPr>
              <a:t>Este filme es una oportunidad para introducir la exclusión social y la empatía en el aula, temas relevantes y de gran interés para los discentes, especialmente en los últimos cursos de Educación Primaria. Además, posibilita trabajar en clase valores como el respeto y el perdón. Estos valores son esenciales para promover un ambiente escolar inclusivo y para prevenir situaciones de exclusión y discriminación. </a:t>
            </a:r>
          </a:p>
        </p:txBody>
      </p:sp>
      <p:sp>
        <p:nvSpPr>
          <p:cNvPr id="7" name="CuadroTexto 6">
            <a:extLst>
              <a:ext uri="{FF2B5EF4-FFF2-40B4-BE49-F238E27FC236}">
                <a16:creationId xmlns:a16="http://schemas.microsoft.com/office/drawing/2014/main" id="{6484941C-DB9C-0D93-94CE-88F2102F0EFB}"/>
              </a:ext>
            </a:extLst>
          </p:cNvPr>
          <p:cNvSpPr txBox="1"/>
          <p:nvPr/>
        </p:nvSpPr>
        <p:spPr>
          <a:xfrm>
            <a:off x="567501" y="369608"/>
            <a:ext cx="1190760" cy="830997"/>
          </a:xfrm>
          <a:prstGeom prst="rect">
            <a:avLst/>
          </a:prstGeom>
          <a:noFill/>
        </p:spPr>
        <p:txBody>
          <a:bodyPr wrap="square" rtlCol="0">
            <a:spAutoFit/>
          </a:bodyPr>
          <a:lstStyle/>
          <a:p>
            <a:r>
              <a:rPr lang="es-ES" sz="4800" dirty="0">
                <a:solidFill>
                  <a:schemeClr val="accent2">
                    <a:lumMod val="50000"/>
                  </a:schemeClr>
                </a:solidFill>
              </a:rPr>
              <a:t>12.</a:t>
            </a:r>
          </a:p>
        </p:txBody>
      </p:sp>
      <p:sp>
        <p:nvSpPr>
          <p:cNvPr id="8" name="Rectángulo 7">
            <a:extLst>
              <a:ext uri="{FF2B5EF4-FFF2-40B4-BE49-F238E27FC236}">
                <a16:creationId xmlns:a16="http://schemas.microsoft.com/office/drawing/2014/main" id="{D33BADCA-11F4-C5ED-B51F-20CA98E87B67}"/>
              </a:ext>
            </a:extLst>
          </p:cNvPr>
          <p:cNvSpPr/>
          <p:nvPr/>
        </p:nvSpPr>
        <p:spPr>
          <a:xfrm>
            <a:off x="8020988" y="3418844"/>
            <a:ext cx="2779053" cy="461665"/>
          </a:xfrm>
          <a:prstGeom prst="rect">
            <a:avLst/>
          </a:prstGeom>
          <a:solidFill>
            <a:schemeClr val="accent1">
              <a:lumMod val="60000"/>
              <a:lumOff val="40000"/>
            </a:schemeClr>
          </a:solidFill>
          <a:ln>
            <a:solidFill>
              <a:schemeClr val="accent1">
                <a:lumMod val="60000"/>
                <a:lumOff val="40000"/>
              </a:schemeClr>
            </a:solidFill>
          </a:ln>
        </p:spPr>
        <p:txBody>
          <a:bodyPr wrap="square">
            <a:spAutoFit/>
          </a:bodyPr>
          <a:lstStyle/>
          <a:p>
            <a:pPr algn="ctr" fontAlgn="base"/>
            <a:r>
              <a:rPr lang="es-ES" sz="2400" b="1" dirty="0"/>
              <a:t>10-14 años</a:t>
            </a:r>
            <a:endParaRPr lang="es-ES" sz="2400" b="1"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9" name="Imagen 8" descr="Un grupo de hombres sonriendo&#10;&#10;El contenido generado por IA puede ser incorrecto.">
            <a:extLst>
              <a:ext uri="{FF2B5EF4-FFF2-40B4-BE49-F238E27FC236}">
                <a16:creationId xmlns:a16="http://schemas.microsoft.com/office/drawing/2014/main" id="{3EA3B1D6-5900-2730-C923-5BDBA6F822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0988" y="606403"/>
            <a:ext cx="2779053" cy="2510371"/>
          </a:xfrm>
          <a:prstGeom prst="rect">
            <a:avLst/>
          </a:prstGeom>
        </p:spPr>
      </p:pic>
    </p:spTree>
    <p:extLst>
      <p:ext uri="{BB962C8B-B14F-4D97-AF65-F5344CB8AC3E}">
        <p14:creationId xmlns:p14="http://schemas.microsoft.com/office/powerpoint/2010/main" val="4216478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4214715" y="1520197"/>
            <a:ext cx="5257800" cy="2862322"/>
          </a:xfrm>
          <a:prstGeom prst="rect">
            <a:avLst/>
          </a:prstGeom>
          <a:noFill/>
        </p:spPr>
        <p:txBody>
          <a:bodyPr wrap="square" rtlCol="0">
            <a:spAutoFit/>
          </a:bodyPr>
          <a:lstStyle/>
          <a:p>
            <a:pPr algn="just" fontAlgn="base"/>
            <a:r>
              <a:rPr lang="es-ES" dirty="0"/>
              <a:t>"Cobardes" es la historia de dos chavales de secundaria, uno la víctima y el otro, el verdugo. Guille es, en apariencia, un chico como muchos: buenas notas, buen deportista y con una familia que le respalda. Descubre que actuar de “chulito” en clase le da cierto respeto, por lo que, sin dudarlo, elige a una víctima y, con cualquier pretexto se pasa el día acosándole con sus amigos. Gabriel es la víctima elegida. El único motivo: tener el pelo rojo</a:t>
            </a:r>
            <a:endParaRPr lang="es-ES" sz="2000" dirty="0"/>
          </a:p>
        </p:txBody>
      </p:sp>
      <p:sp>
        <p:nvSpPr>
          <p:cNvPr id="4" name="CuadroTexto 3"/>
          <p:cNvSpPr txBox="1"/>
          <p:nvPr/>
        </p:nvSpPr>
        <p:spPr>
          <a:xfrm>
            <a:off x="5471409" y="649516"/>
            <a:ext cx="3376515" cy="584775"/>
          </a:xfrm>
          <a:prstGeom prst="rect">
            <a:avLst/>
          </a:prstGeom>
          <a:noFill/>
        </p:spPr>
        <p:txBody>
          <a:bodyPr wrap="square" rtlCol="0">
            <a:spAutoFit/>
          </a:bodyPr>
          <a:lstStyle/>
          <a:p>
            <a:r>
              <a:rPr lang="es-ES" sz="3200" b="1" dirty="0">
                <a:solidFill>
                  <a:schemeClr val="accent1">
                    <a:lumMod val="75000"/>
                  </a:schemeClr>
                </a:solidFill>
                <a:effectLst>
                  <a:outerShdw blurRad="38100" dist="38100" dir="2700000" algn="tl">
                    <a:srgbClr val="000000">
                      <a:alpha val="43137"/>
                    </a:srgbClr>
                  </a:outerShdw>
                </a:effectLst>
              </a:rPr>
              <a:t>COBARDES</a:t>
            </a:r>
          </a:p>
        </p:txBody>
      </p:sp>
      <p:sp>
        <p:nvSpPr>
          <p:cNvPr id="5" name="Rectángulo 4"/>
          <p:cNvSpPr/>
          <p:nvPr/>
        </p:nvSpPr>
        <p:spPr>
          <a:xfrm>
            <a:off x="987482" y="4720552"/>
            <a:ext cx="10000740" cy="1631216"/>
          </a:xfrm>
          <a:prstGeom prst="rect">
            <a:avLst/>
          </a:prstGeom>
          <a:solidFill>
            <a:schemeClr val="accent2">
              <a:lumMod val="50000"/>
            </a:schemeClr>
          </a:solidFill>
        </p:spPr>
        <p:txBody>
          <a:bodyPr wrap="square">
            <a:spAutoFit/>
          </a:bodyPr>
          <a:lstStyle/>
          <a:p>
            <a:pPr algn="just" fontAlgn="base"/>
            <a:r>
              <a:rPr lang="es-ES" sz="2000" dirty="0">
                <a:solidFill>
                  <a:schemeClr val="bg1"/>
                </a:solidFill>
              </a:rPr>
              <a:t>En cobardes, el acoso escolar es un pretexto. Es el punto de partida </a:t>
            </a:r>
            <a:r>
              <a:rPr lang="es-ES" sz="2000" dirty="0" err="1">
                <a:solidFill>
                  <a:schemeClr val="bg1"/>
                </a:solidFill>
              </a:rPr>
              <a:t>patra</a:t>
            </a:r>
            <a:r>
              <a:rPr lang="es-ES" sz="2000" dirty="0">
                <a:solidFill>
                  <a:schemeClr val="bg1"/>
                </a:solidFill>
              </a:rPr>
              <a:t> hablar del miedo que </a:t>
            </a:r>
            <a:r>
              <a:rPr lang="es-ES" sz="2000" dirty="0" err="1">
                <a:solidFill>
                  <a:schemeClr val="bg1"/>
                </a:solidFill>
              </a:rPr>
              <a:t>sentiomos</a:t>
            </a:r>
            <a:r>
              <a:rPr lang="es-ES" sz="2000" dirty="0">
                <a:solidFill>
                  <a:schemeClr val="bg1"/>
                </a:solidFill>
              </a:rPr>
              <a:t> niños, jóvenes y adultos a enfrentarnos a nuestra propia vida, y como </a:t>
            </a:r>
            <a:r>
              <a:rPr lang="es-ES" sz="2000" dirty="0" err="1">
                <a:solidFill>
                  <a:schemeClr val="bg1"/>
                </a:solidFill>
              </a:rPr>
              <a:t>esemiedo</a:t>
            </a:r>
            <a:r>
              <a:rPr lang="es-ES" sz="2000" dirty="0">
                <a:solidFill>
                  <a:schemeClr val="bg1"/>
                </a:solidFill>
              </a:rPr>
              <a:t>  muchas veces se </a:t>
            </a:r>
            <a:r>
              <a:rPr lang="es-ES" sz="2000" dirty="0" err="1">
                <a:solidFill>
                  <a:schemeClr val="bg1"/>
                </a:solidFill>
              </a:rPr>
              <a:t>trabnsforma</a:t>
            </a:r>
            <a:r>
              <a:rPr lang="es-ES" sz="2000" dirty="0">
                <a:solidFill>
                  <a:schemeClr val="bg1"/>
                </a:solidFill>
              </a:rPr>
              <a:t> en </a:t>
            </a:r>
            <a:r>
              <a:rPr lang="es-ES" sz="2000" dirty="0" err="1">
                <a:solidFill>
                  <a:schemeClr val="bg1"/>
                </a:solidFill>
              </a:rPr>
              <a:t>cobardia</a:t>
            </a:r>
            <a:r>
              <a:rPr lang="es-ES" sz="2000" dirty="0">
                <a:solidFill>
                  <a:schemeClr val="bg1"/>
                </a:solidFill>
              </a:rPr>
              <a:t>, ya que por su </a:t>
            </a:r>
            <a:r>
              <a:rPr lang="es-ES" sz="2000" dirty="0" err="1">
                <a:solidFill>
                  <a:schemeClr val="bg1"/>
                </a:solidFill>
              </a:rPr>
              <a:t>culpa,no</a:t>
            </a:r>
            <a:r>
              <a:rPr lang="es-ES" sz="2000" dirty="0">
                <a:solidFill>
                  <a:schemeClr val="bg1"/>
                </a:solidFill>
              </a:rPr>
              <a:t> nos atrevemos a cambiar, a tomar decisiones y nos hundimos en nuestra propia inseguridad.</a:t>
            </a:r>
          </a:p>
        </p:txBody>
      </p:sp>
      <p:sp>
        <p:nvSpPr>
          <p:cNvPr id="6" name="CuadroTexto 5"/>
          <p:cNvSpPr txBox="1"/>
          <p:nvPr/>
        </p:nvSpPr>
        <p:spPr>
          <a:xfrm>
            <a:off x="4214714" y="386376"/>
            <a:ext cx="1256695" cy="923330"/>
          </a:xfrm>
          <a:prstGeom prst="rect">
            <a:avLst/>
          </a:prstGeom>
          <a:noFill/>
        </p:spPr>
        <p:txBody>
          <a:bodyPr wrap="square" rtlCol="0">
            <a:spAutoFit/>
          </a:bodyPr>
          <a:lstStyle/>
          <a:p>
            <a:r>
              <a:rPr lang="es-ES" sz="5400" dirty="0">
                <a:solidFill>
                  <a:schemeClr val="accent2">
                    <a:lumMod val="50000"/>
                  </a:schemeClr>
                </a:solidFill>
              </a:rPr>
              <a:t>13.</a:t>
            </a:r>
          </a:p>
        </p:txBody>
      </p:sp>
      <p:sp>
        <p:nvSpPr>
          <p:cNvPr id="7" name="Rectángulo 6"/>
          <p:cNvSpPr/>
          <p:nvPr/>
        </p:nvSpPr>
        <p:spPr>
          <a:xfrm>
            <a:off x="987482" y="3582821"/>
            <a:ext cx="2311638" cy="461665"/>
          </a:xfrm>
          <a:prstGeom prst="rect">
            <a:avLst/>
          </a:prstGeom>
          <a:solidFill>
            <a:schemeClr val="accent1">
              <a:lumMod val="60000"/>
              <a:lumOff val="40000"/>
            </a:schemeClr>
          </a:solidFill>
          <a:ln>
            <a:solidFill>
              <a:schemeClr val="accent1">
                <a:lumMod val="75000"/>
              </a:schemeClr>
            </a:solidFill>
          </a:ln>
        </p:spPr>
        <p:txBody>
          <a:bodyPr wrap="square">
            <a:spAutoFit/>
          </a:bodyPr>
          <a:lstStyle/>
          <a:p>
            <a:pPr algn="ctr"/>
            <a:r>
              <a:rPr lang="es-ES" sz="2400" dirty="0"/>
              <a:t>12-16 AÑOS</a:t>
            </a:r>
            <a:endParaRPr lang="es-ES" sz="2400"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9" name="Imagen 8">
            <a:extLst>
              <a:ext uri="{FF2B5EF4-FFF2-40B4-BE49-F238E27FC236}">
                <a16:creationId xmlns:a16="http://schemas.microsoft.com/office/drawing/2014/main" id="{8CFB856A-FE40-2FAF-5E64-058A806F6A5E}"/>
              </a:ext>
            </a:extLst>
          </p:cNvPr>
          <p:cNvPicPr>
            <a:picLocks noChangeAspect="1"/>
          </p:cNvPicPr>
          <p:nvPr/>
        </p:nvPicPr>
        <p:blipFill>
          <a:blip r:embed="rId2"/>
          <a:srcRect l="17873" t="27806" r="68711" b="27880"/>
          <a:stretch>
            <a:fillRect/>
          </a:stretch>
        </p:blipFill>
        <p:spPr>
          <a:xfrm>
            <a:off x="349484" y="249989"/>
            <a:ext cx="3587635" cy="3332832"/>
          </a:xfrm>
          <a:prstGeom prst="rect">
            <a:avLst/>
          </a:prstGeom>
        </p:spPr>
      </p:pic>
    </p:spTree>
    <p:extLst>
      <p:ext uri="{BB962C8B-B14F-4D97-AF65-F5344CB8AC3E}">
        <p14:creationId xmlns:p14="http://schemas.microsoft.com/office/powerpoint/2010/main" val="3971712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9DEAF-3192-C54E-A83B-89A84DD4436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00B70FF-AFAB-DFC3-E9F9-53578896E717}"/>
              </a:ext>
            </a:extLst>
          </p:cNvPr>
          <p:cNvSpPr txBox="1"/>
          <p:nvPr/>
        </p:nvSpPr>
        <p:spPr>
          <a:xfrm>
            <a:off x="987482" y="1640104"/>
            <a:ext cx="6057896" cy="2246769"/>
          </a:xfrm>
          <a:prstGeom prst="rect">
            <a:avLst/>
          </a:prstGeom>
          <a:noFill/>
        </p:spPr>
        <p:txBody>
          <a:bodyPr wrap="square" rtlCol="0">
            <a:spAutoFit/>
          </a:bodyPr>
          <a:lstStyle/>
          <a:p>
            <a:pPr algn="just" fontAlgn="base"/>
            <a:r>
              <a:rPr lang="es-ES" sz="2000" dirty="0"/>
              <a:t>Después de un accidentado pasado, Norman Dale es contratado para entrenar a un equipo de baloncesto. A pesar del rechazo que sufre, es un hombre lleno de energía y de una pasión inquebrantable por el juego, y no se rinde. Consigue ganarse al equipo y levantar el orgullo de todo un condado.</a:t>
            </a:r>
          </a:p>
        </p:txBody>
      </p:sp>
      <p:sp>
        <p:nvSpPr>
          <p:cNvPr id="4" name="CuadroTexto 3">
            <a:extLst>
              <a:ext uri="{FF2B5EF4-FFF2-40B4-BE49-F238E27FC236}">
                <a16:creationId xmlns:a16="http://schemas.microsoft.com/office/drawing/2014/main" id="{B6BABF34-8672-26D7-57AD-AD3E65A8FDA0}"/>
              </a:ext>
            </a:extLst>
          </p:cNvPr>
          <p:cNvSpPr txBox="1"/>
          <p:nvPr/>
        </p:nvSpPr>
        <p:spPr>
          <a:xfrm>
            <a:off x="2143301" y="649516"/>
            <a:ext cx="6704623" cy="584775"/>
          </a:xfrm>
          <a:prstGeom prst="rect">
            <a:avLst/>
          </a:prstGeom>
          <a:noFill/>
        </p:spPr>
        <p:txBody>
          <a:bodyPr wrap="square" rtlCol="0">
            <a:spAutoFit/>
          </a:bodyPr>
          <a:lstStyle/>
          <a:p>
            <a:r>
              <a:rPr lang="es-ES" sz="3200" b="1" dirty="0">
                <a:solidFill>
                  <a:schemeClr val="accent1">
                    <a:lumMod val="75000"/>
                  </a:schemeClr>
                </a:solidFill>
                <a:effectLst>
                  <a:outerShdw blurRad="38100" dist="38100" dir="2700000" algn="tl">
                    <a:srgbClr val="000000">
                      <a:alpha val="43137"/>
                    </a:srgbClr>
                  </a:outerShdw>
                </a:effectLst>
              </a:rPr>
              <a:t>HOOSIERS: MÁS QUE ÍDOLOS </a:t>
            </a:r>
          </a:p>
        </p:txBody>
      </p:sp>
      <p:sp>
        <p:nvSpPr>
          <p:cNvPr id="5" name="Rectángulo 4">
            <a:extLst>
              <a:ext uri="{FF2B5EF4-FFF2-40B4-BE49-F238E27FC236}">
                <a16:creationId xmlns:a16="http://schemas.microsoft.com/office/drawing/2014/main" id="{17D0BE83-4C2C-D248-507A-066BB970CCC1}"/>
              </a:ext>
            </a:extLst>
          </p:cNvPr>
          <p:cNvSpPr/>
          <p:nvPr/>
        </p:nvSpPr>
        <p:spPr>
          <a:xfrm>
            <a:off x="987482" y="4606115"/>
            <a:ext cx="10405043" cy="1938992"/>
          </a:xfrm>
          <a:prstGeom prst="rect">
            <a:avLst/>
          </a:prstGeom>
          <a:solidFill>
            <a:schemeClr val="accent2">
              <a:lumMod val="50000"/>
            </a:schemeClr>
          </a:solidFill>
        </p:spPr>
        <p:txBody>
          <a:bodyPr wrap="square">
            <a:spAutoFit/>
          </a:bodyPr>
          <a:lstStyle/>
          <a:p>
            <a:pPr algn="just" fontAlgn="base"/>
            <a:r>
              <a:rPr lang="es-ES" sz="2000" dirty="0">
                <a:solidFill>
                  <a:schemeClr val="bg1"/>
                </a:solidFill>
              </a:rPr>
              <a:t>Es una extraordinaria fuente de recursos para motivar al alumnado en la superación de problemas, enmarcado en el mundo del baloncesto, hecho que además de atraer a los jóvenes les impulsa a llevar a cabo algún tipo de actividad física tan necesaria para el desarrollo físico e individual de la persona. Todo ello sin dejar de lado el trabajo de prevención de drogodependencias que se puede realizar mediante el largometraje protagonizado por Gene </a:t>
            </a:r>
            <a:r>
              <a:rPr lang="es-ES" sz="2000" dirty="0" err="1">
                <a:solidFill>
                  <a:schemeClr val="bg1"/>
                </a:solidFill>
              </a:rPr>
              <a:t>Hackman</a:t>
            </a:r>
            <a:r>
              <a:rPr lang="es-ES" sz="2000" dirty="0">
                <a:solidFill>
                  <a:schemeClr val="bg1"/>
                </a:solidFill>
              </a:rPr>
              <a:t>.</a:t>
            </a:r>
          </a:p>
        </p:txBody>
      </p:sp>
      <p:sp>
        <p:nvSpPr>
          <p:cNvPr id="6" name="CuadroTexto 5">
            <a:extLst>
              <a:ext uri="{FF2B5EF4-FFF2-40B4-BE49-F238E27FC236}">
                <a16:creationId xmlns:a16="http://schemas.microsoft.com/office/drawing/2014/main" id="{9659EFCF-BC20-0D1B-F1E7-ACA78EC705C3}"/>
              </a:ext>
            </a:extLst>
          </p:cNvPr>
          <p:cNvSpPr txBox="1"/>
          <p:nvPr/>
        </p:nvSpPr>
        <p:spPr>
          <a:xfrm>
            <a:off x="886606" y="340560"/>
            <a:ext cx="1256695" cy="923330"/>
          </a:xfrm>
          <a:prstGeom prst="rect">
            <a:avLst/>
          </a:prstGeom>
          <a:noFill/>
        </p:spPr>
        <p:txBody>
          <a:bodyPr wrap="square" rtlCol="0">
            <a:spAutoFit/>
          </a:bodyPr>
          <a:lstStyle/>
          <a:p>
            <a:r>
              <a:rPr lang="es-ES" sz="5400" dirty="0">
                <a:solidFill>
                  <a:schemeClr val="accent2">
                    <a:lumMod val="50000"/>
                  </a:schemeClr>
                </a:solidFill>
              </a:rPr>
              <a:t>14.</a:t>
            </a:r>
          </a:p>
        </p:txBody>
      </p:sp>
      <p:sp>
        <p:nvSpPr>
          <p:cNvPr id="7" name="Rectángulo 6">
            <a:extLst>
              <a:ext uri="{FF2B5EF4-FFF2-40B4-BE49-F238E27FC236}">
                <a16:creationId xmlns:a16="http://schemas.microsoft.com/office/drawing/2014/main" id="{D061E508-5C72-2784-1649-EC7FFDAA6CA7}"/>
              </a:ext>
            </a:extLst>
          </p:cNvPr>
          <p:cNvSpPr/>
          <p:nvPr/>
        </p:nvSpPr>
        <p:spPr>
          <a:xfrm>
            <a:off x="8466721" y="3954257"/>
            <a:ext cx="2311638" cy="461665"/>
          </a:xfrm>
          <a:prstGeom prst="rect">
            <a:avLst/>
          </a:prstGeom>
          <a:solidFill>
            <a:schemeClr val="accent1">
              <a:lumMod val="60000"/>
              <a:lumOff val="40000"/>
            </a:schemeClr>
          </a:solidFill>
          <a:ln>
            <a:solidFill>
              <a:schemeClr val="accent1">
                <a:lumMod val="75000"/>
              </a:schemeClr>
            </a:solidFill>
          </a:ln>
        </p:spPr>
        <p:txBody>
          <a:bodyPr wrap="square">
            <a:spAutoFit/>
          </a:bodyPr>
          <a:lstStyle/>
          <a:p>
            <a:pPr algn="ctr"/>
            <a:r>
              <a:rPr lang="es-ES" sz="2400" dirty="0">
                <a:latin typeface="Calibri" panose="020F0502020204030204" pitchFamily="34" charset="0"/>
                <a:ea typeface="Times New Roman" panose="02020603050405020304" pitchFamily="18" charset="0"/>
                <a:cs typeface="Times New Roman" panose="02020603050405020304" pitchFamily="18" charset="0"/>
              </a:rPr>
              <a:t>12-16 AÑOS</a:t>
            </a:r>
          </a:p>
        </p:txBody>
      </p:sp>
      <p:pic>
        <p:nvPicPr>
          <p:cNvPr id="11" name="Imagen 10" descr="Interfaz de usuario gráfica&#10;&#10;El contenido generado por IA puede ser incorrecto.">
            <a:extLst>
              <a:ext uri="{FF2B5EF4-FFF2-40B4-BE49-F238E27FC236}">
                <a16:creationId xmlns:a16="http://schemas.microsoft.com/office/drawing/2014/main" id="{2D4CCDD8-6E4F-7BA9-A1AB-CE4AF9A06E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0898" y="802225"/>
            <a:ext cx="3723283" cy="2961839"/>
          </a:xfrm>
          <a:prstGeom prst="rect">
            <a:avLst/>
          </a:prstGeom>
        </p:spPr>
      </p:pic>
    </p:spTree>
    <p:extLst>
      <p:ext uri="{BB962C8B-B14F-4D97-AF65-F5344CB8AC3E}">
        <p14:creationId xmlns:p14="http://schemas.microsoft.com/office/powerpoint/2010/main" val="3426972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54924-A28B-E26F-5C68-B3985408579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908579B-80C9-C2C6-B0F9-49F06CBFB707}"/>
              </a:ext>
            </a:extLst>
          </p:cNvPr>
          <p:cNvSpPr txBox="1"/>
          <p:nvPr/>
        </p:nvSpPr>
        <p:spPr>
          <a:xfrm>
            <a:off x="3678030" y="1409866"/>
            <a:ext cx="5794485" cy="2862322"/>
          </a:xfrm>
          <a:prstGeom prst="rect">
            <a:avLst/>
          </a:prstGeom>
          <a:noFill/>
        </p:spPr>
        <p:txBody>
          <a:bodyPr wrap="square" rtlCol="0">
            <a:spAutoFit/>
          </a:bodyPr>
          <a:lstStyle/>
          <a:p>
            <a:pPr algn="just" fontAlgn="base"/>
            <a:r>
              <a:rPr lang="es-ES" sz="2000" dirty="0"/>
              <a:t>Cuando el músico callejero James Bowen encontró a un gato pelirrojo herido acurrucado en el descansillo de su piso, no podía imaginar hasta qué punto su vida iba a cambiar. </a:t>
            </a:r>
          </a:p>
          <a:p>
            <a:pPr algn="just" fontAlgn="base"/>
            <a:r>
              <a:rPr lang="es-ES" sz="2000" dirty="0"/>
              <a:t>James vivía al día en las calles de Londres y lo último que necesitaba era una mascota.</a:t>
            </a:r>
          </a:p>
          <a:p>
            <a:pPr algn="just" fontAlgn="base"/>
            <a:r>
              <a:rPr lang="es-ES" sz="2000" dirty="0"/>
              <a:t>Sin embargo, no pudo resistirse a ayudar a un gato tan listo, al que bautizó como Bob. Enseguida los dos se hicieron inseparables</a:t>
            </a:r>
          </a:p>
        </p:txBody>
      </p:sp>
      <p:sp>
        <p:nvSpPr>
          <p:cNvPr id="4" name="CuadroTexto 3">
            <a:extLst>
              <a:ext uri="{FF2B5EF4-FFF2-40B4-BE49-F238E27FC236}">
                <a16:creationId xmlns:a16="http://schemas.microsoft.com/office/drawing/2014/main" id="{4C762495-5934-B6C9-9DD2-57931E0AFD57}"/>
              </a:ext>
            </a:extLst>
          </p:cNvPr>
          <p:cNvSpPr txBox="1"/>
          <p:nvPr/>
        </p:nvSpPr>
        <p:spPr>
          <a:xfrm>
            <a:off x="1801299" y="650367"/>
            <a:ext cx="7671216" cy="584775"/>
          </a:xfrm>
          <a:prstGeom prst="rect">
            <a:avLst/>
          </a:prstGeom>
          <a:noFill/>
        </p:spPr>
        <p:txBody>
          <a:bodyPr wrap="square" rtlCol="0">
            <a:spAutoFit/>
          </a:bodyPr>
          <a:lstStyle/>
          <a:p>
            <a:r>
              <a:rPr lang="es-ES" sz="3200" b="1" dirty="0">
                <a:solidFill>
                  <a:schemeClr val="accent1">
                    <a:lumMod val="75000"/>
                  </a:schemeClr>
                </a:solidFill>
                <a:effectLst>
                  <a:outerShdw blurRad="38100" dist="38100" dir="2700000" algn="tl">
                    <a:srgbClr val="000000">
                      <a:alpha val="43137"/>
                    </a:srgbClr>
                  </a:outerShdw>
                </a:effectLst>
              </a:rPr>
              <a:t>UN GATO CALLEJERO LLAMADO BOB</a:t>
            </a:r>
          </a:p>
        </p:txBody>
      </p:sp>
      <p:sp>
        <p:nvSpPr>
          <p:cNvPr id="5" name="Rectángulo 4">
            <a:extLst>
              <a:ext uri="{FF2B5EF4-FFF2-40B4-BE49-F238E27FC236}">
                <a16:creationId xmlns:a16="http://schemas.microsoft.com/office/drawing/2014/main" id="{35A88143-ECFD-7641-44A0-1ECF991117A2}"/>
              </a:ext>
            </a:extLst>
          </p:cNvPr>
          <p:cNvSpPr/>
          <p:nvPr/>
        </p:nvSpPr>
        <p:spPr>
          <a:xfrm>
            <a:off x="572104" y="4720552"/>
            <a:ext cx="11330086" cy="1754326"/>
          </a:xfrm>
          <a:prstGeom prst="rect">
            <a:avLst/>
          </a:prstGeom>
          <a:solidFill>
            <a:schemeClr val="accent2">
              <a:lumMod val="50000"/>
            </a:schemeClr>
          </a:solidFill>
        </p:spPr>
        <p:txBody>
          <a:bodyPr wrap="square">
            <a:spAutoFit/>
          </a:bodyPr>
          <a:lstStyle/>
          <a:p>
            <a:pPr algn="just" fontAlgn="base"/>
            <a:r>
              <a:rPr lang="es-ES" dirty="0">
                <a:solidFill>
                  <a:schemeClr val="bg1"/>
                </a:solidFill>
              </a:rPr>
              <a:t>A través de la historia pueden comprender cómo una adicción afecta negativamente la salud, las relaciones personales y la integración social, pudiendo conducir a situaciones de exclusión y marginación. Además, se plantea la reflexión sobre los factores de riesgo asociados al consumo de drogas, las razones que pueden motivar a una persona a iniciar su proceso de recuperación y el funcionamiento de los programas de desintoxicación. Por otro lado, también se aborda la problemática de las personas sin hogar, analizando las causas que pueden llevar a esta situación y las consecuencias de la exclusión social.</a:t>
            </a:r>
          </a:p>
        </p:txBody>
      </p:sp>
      <p:sp>
        <p:nvSpPr>
          <p:cNvPr id="6" name="CuadroTexto 5">
            <a:extLst>
              <a:ext uri="{FF2B5EF4-FFF2-40B4-BE49-F238E27FC236}">
                <a16:creationId xmlns:a16="http://schemas.microsoft.com/office/drawing/2014/main" id="{FBF9E950-FB79-8269-4C89-C723A80826A4}"/>
              </a:ext>
            </a:extLst>
          </p:cNvPr>
          <p:cNvSpPr txBox="1"/>
          <p:nvPr/>
        </p:nvSpPr>
        <p:spPr>
          <a:xfrm>
            <a:off x="572104" y="435183"/>
            <a:ext cx="1256695" cy="923330"/>
          </a:xfrm>
          <a:prstGeom prst="rect">
            <a:avLst/>
          </a:prstGeom>
          <a:noFill/>
        </p:spPr>
        <p:txBody>
          <a:bodyPr wrap="square" rtlCol="0">
            <a:spAutoFit/>
          </a:bodyPr>
          <a:lstStyle/>
          <a:p>
            <a:r>
              <a:rPr lang="es-ES" sz="5400" dirty="0">
                <a:solidFill>
                  <a:schemeClr val="accent2">
                    <a:lumMod val="50000"/>
                  </a:schemeClr>
                </a:solidFill>
              </a:rPr>
              <a:t>15.</a:t>
            </a:r>
          </a:p>
        </p:txBody>
      </p:sp>
      <p:sp>
        <p:nvSpPr>
          <p:cNvPr id="7" name="Rectángulo 6">
            <a:extLst>
              <a:ext uri="{FF2B5EF4-FFF2-40B4-BE49-F238E27FC236}">
                <a16:creationId xmlns:a16="http://schemas.microsoft.com/office/drawing/2014/main" id="{C9A10AB4-003F-DA2D-77B9-8C1994830937}"/>
              </a:ext>
            </a:extLst>
          </p:cNvPr>
          <p:cNvSpPr/>
          <p:nvPr/>
        </p:nvSpPr>
        <p:spPr>
          <a:xfrm>
            <a:off x="914017" y="4108120"/>
            <a:ext cx="2311638" cy="461665"/>
          </a:xfrm>
          <a:prstGeom prst="rect">
            <a:avLst/>
          </a:prstGeom>
          <a:solidFill>
            <a:schemeClr val="accent1">
              <a:lumMod val="60000"/>
              <a:lumOff val="40000"/>
            </a:schemeClr>
          </a:solidFill>
          <a:ln>
            <a:solidFill>
              <a:schemeClr val="accent1">
                <a:lumMod val="75000"/>
              </a:schemeClr>
            </a:solidFill>
          </a:ln>
        </p:spPr>
        <p:txBody>
          <a:bodyPr wrap="square">
            <a:spAutoFit/>
          </a:bodyPr>
          <a:lstStyle/>
          <a:p>
            <a:pPr algn="ctr"/>
            <a:r>
              <a:rPr lang="es-ES" sz="2400" dirty="0"/>
              <a:t>13-16 AÑOS</a:t>
            </a:r>
            <a:endParaRPr lang="es-ES" sz="2400"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Imagen 7">
            <a:extLst>
              <a:ext uri="{FF2B5EF4-FFF2-40B4-BE49-F238E27FC236}">
                <a16:creationId xmlns:a16="http://schemas.microsoft.com/office/drawing/2014/main" id="{5AA94A0C-D0E3-7162-0644-8D203CA2816E}"/>
              </a:ext>
            </a:extLst>
          </p:cNvPr>
          <p:cNvPicPr>
            <a:picLocks noChangeAspect="1"/>
          </p:cNvPicPr>
          <p:nvPr/>
        </p:nvPicPr>
        <p:blipFill>
          <a:blip r:embed="rId2"/>
          <a:srcRect l="34570" t="31311" r="54753" b="30271"/>
          <a:stretch>
            <a:fillRect/>
          </a:stretch>
        </p:blipFill>
        <p:spPr>
          <a:xfrm>
            <a:off x="691834" y="1247045"/>
            <a:ext cx="2756004" cy="2789212"/>
          </a:xfrm>
          <a:prstGeom prst="rect">
            <a:avLst/>
          </a:prstGeom>
        </p:spPr>
      </p:pic>
    </p:spTree>
    <p:extLst>
      <p:ext uri="{BB962C8B-B14F-4D97-AF65-F5344CB8AC3E}">
        <p14:creationId xmlns:p14="http://schemas.microsoft.com/office/powerpoint/2010/main" val="28567062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5C799-665C-BB81-6DA1-DF173DCA8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C602AE34-DE01-E3CE-B25E-B469F190683F}"/>
              </a:ext>
            </a:extLst>
          </p:cNvPr>
          <p:cNvSpPr txBox="1"/>
          <p:nvPr/>
        </p:nvSpPr>
        <p:spPr>
          <a:xfrm>
            <a:off x="3775307" y="2030444"/>
            <a:ext cx="6244182" cy="2893100"/>
          </a:xfrm>
          <a:prstGeom prst="rect">
            <a:avLst/>
          </a:prstGeom>
          <a:noFill/>
        </p:spPr>
        <p:txBody>
          <a:bodyPr wrap="square" rtlCol="0">
            <a:spAutoFit/>
          </a:bodyPr>
          <a:lstStyle/>
          <a:p>
            <a:r>
              <a:rPr lang="es-ES" dirty="0"/>
              <a:t>Dan </a:t>
            </a:r>
            <a:r>
              <a:rPr lang="es-ES" dirty="0" err="1"/>
              <a:t>Dunne</a:t>
            </a:r>
            <a:r>
              <a:rPr lang="es-ES" dirty="0"/>
              <a:t>, es un profesor que trabaja en un instituto de Brooklyn. Tiene buena relación con su grupo de alumnos y profundiza con ellos, consiguiendo un ambiente controlado y de comunicación. Pero la seguridad y confianza que Dan muestra ante sus chicos quedan dañadas cuando </a:t>
            </a:r>
            <a:r>
              <a:rPr lang="es-ES" dirty="0" err="1"/>
              <a:t>Drey</a:t>
            </a:r>
            <a:r>
              <a:rPr lang="es-ES" dirty="0"/>
              <a:t>, una de sus alumnas, le descubre después de haber consumido crack. Se unen, así, dos mundos opuestos que conviven en el docente: el idealista y el derrotista, el Dan líder y Dan el fracasado.</a:t>
            </a:r>
          </a:p>
          <a:p>
            <a:pPr algn="just" fontAlgn="base"/>
            <a:endParaRPr lang="es-ES" sz="2000" dirty="0"/>
          </a:p>
        </p:txBody>
      </p:sp>
      <p:sp>
        <p:nvSpPr>
          <p:cNvPr id="4" name="CuadroTexto 3">
            <a:extLst>
              <a:ext uri="{FF2B5EF4-FFF2-40B4-BE49-F238E27FC236}">
                <a16:creationId xmlns:a16="http://schemas.microsoft.com/office/drawing/2014/main" id="{81D211CB-445B-2DFD-47B9-3236F5412D79}"/>
              </a:ext>
            </a:extLst>
          </p:cNvPr>
          <p:cNvSpPr txBox="1"/>
          <p:nvPr/>
        </p:nvSpPr>
        <p:spPr>
          <a:xfrm>
            <a:off x="5064944" y="1066125"/>
            <a:ext cx="7671216" cy="584775"/>
          </a:xfrm>
          <a:prstGeom prst="rect">
            <a:avLst/>
          </a:prstGeom>
          <a:noFill/>
        </p:spPr>
        <p:txBody>
          <a:bodyPr wrap="square" rtlCol="0">
            <a:spAutoFit/>
          </a:bodyPr>
          <a:lstStyle/>
          <a:p>
            <a:r>
              <a:rPr lang="es-ES" sz="3200" b="1" dirty="0">
                <a:solidFill>
                  <a:schemeClr val="accent1">
                    <a:lumMod val="75000"/>
                  </a:schemeClr>
                </a:solidFill>
                <a:effectLst>
                  <a:outerShdw blurRad="38100" dist="38100" dir="2700000" algn="tl">
                    <a:srgbClr val="000000">
                      <a:alpha val="43137"/>
                    </a:srgbClr>
                  </a:outerShdw>
                </a:effectLst>
              </a:rPr>
              <a:t>HALF NELSON</a:t>
            </a:r>
          </a:p>
        </p:txBody>
      </p:sp>
      <p:sp>
        <p:nvSpPr>
          <p:cNvPr id="5" name="Rectángulo 4">
            <a:extLst>
              <a:ext uri="{FF2B5EF4-FFF2-40B4-BE49-F238E27FC236}">
                <a16:creationId xmlns:a16="http://schemas.microsoft.com/office/drawing/2014/main" id="{BF2EBAC5-6B6A-7894-2211-077D072E021A}"/>
              </a:ext>
            </a:extLst>
          </p:cNvPr>
          <p:cNvSpPr/>
          <p:nvPr/>
        </p:nvSpPr>
        <p:spPr>
          <a:xfrm>
            <a:off x="950702" y="4827556"/>
            <a:ext cx="10459062" cy="1754326"/>
          </a:xfrm>
          <a:prstGeom prst="rect">
            <a:avLst/>
          </a:prstGeom>
          <a:solidFill>
            <a:schemeClr val="accent2">
              <a:lumMod val="50000"/>
            </a:schemeClr>
          </a:solidFill>
        </p:spPr>
        <p:txBody>
          <a:bodyPr wrap="square">
            <a:spAutoFit/>
          </a:bodyPr>
          <a:lstStyle/>
          <a:p>
            <a:r>
              <a:rPr lang="es-ES" dirty="0" err="1">
                <a:solidFill>
                  <a:schemeClr val="bg1"/>
                </a:solidFill>
              </a:rPr>
              <a:t>Half</a:t>
            </a:r>
            <a:r>
              <a:rPr lang="es-ES" dirty="0">
                <a:solidFill>
                  <a:schemeClr val="bg1"/>
                </a:solidFill>
              </a:rPr>
              <a:t> Nelson suponen un excelente material didáctico para abordar el problema del consumo y abuso de las drogas, por diferentes motivos. Por un lado, la historia narrada se contextualiza en un ambiente de adolescentes. Además, los tres personajes, aparentemente opuestos, pero con fuertes puntos en común, son rápidamente reconocibles por el alumnado. Por otro lado, la película nos habla de emociones, carencias afectivas y necesidades personales conducidas para mostrar las consecuencias de la adicción sin juicios ni valoraciones</a:t>
            </a:r>
          </a:p>
        </p:txBody>
      </p:sp>
      <p:sp>
        <p:nvSpPr>
          <p:cNvPr id="6" name="CuadroTexto 5">
            <a:extLst>
              <a:ext uri="{FF2B5EF4-FFF2-40B4-BE49-F238E27FC236}">
                <a16:creationId xmlns:a16="http://schemas.microsoft.com/office/drawing/2014/main" id="{DC2CFD56-6DAB-1216-23B7-5607FBBA5B33}"/>
              </a:ext>
            </a:extLst>
          </p:cNvPr>
          <p:cNvSpPr txBox="1"/>
          <p:nvPr/>
        </p:nvSpPr>
        <p:spPr>
          <a:xfrm>
            <a:off x="3642583" y="753393"/>
            <a:ext cx="1256695" cy="923330"/>
          </a:xfrm>
          <a:prstGeom prst="rect">
            <a:avLst/>
          </a:prstGeom>
          <a:noFill/>
        </p:spPr>
        <p:txBody>
          <a:bodyPr wrap="square" rtlCol="0">
            <a:spAutoFit/>
          </a:bodyPr>
          <a:lstStyle/>
          <a:p>
            <a:r>
              <a:rPr lang="es-ES" sz="5400" dirty="0">
                <a:solidFill>
                  <a:schemeClr val="accent2">
                    <a:lumMod val="50000"/>
                  </a:schemeClr>
                </a:solidFill>
              </a:rPr>
              <a:t>16.</a:t>
            </a:r>
          </a:p>
        </p:txBody>
      </p:sp>
      <p:sp>
        <p:nvSpPr>
          <p:cNvPr id="7" name="Rectángulo 6">
            <a:extLst>
              <a:ext uri="{FF2B5EF4-FFF2-40B4-BE49-F238E27FC236}">
                <a16:creationId xmlns:a16="http://schemas.microsoft.com/office/drawing/2014/main" id="{ADA0F014-9EE1-B8CC-356A-5C7EE492150F}"/>
              </a:ext>
            </a:extLst>
          </p:cNvPr>
          <p:cNvSpPr/>
          <p:nvPr/>
        </p:nvSpPr>
        <p:spPr>
          <a:xfrm>
            <a:off x="338383" y="4275962"/>
            <a:ext cx="2311638" cy="461665"/>
          </a:xfrm>
          <a:prstGeom prst="rect">
            <a:avLst/>
          </a:prstGeom>
          <a:solidFill>
            <a:schemeClr val="accent1">
              <a:lumMod val="60000"/>
              <a:lumOff val="40000"/>
            </a:schemeClr>
          </a:solidFill>
          <a:ln>
            <a:solidFill>
              <a:schemeClr val="accent1">
                <a:lumMod val="75000"/>
              </a:schemeClr>
            </a:solidFill>
          </a:ln>
        </p:spPr>
        <p:txBody>
          <a:bodyPr wrap="square">
            <a:spAutoFit/>
          </a:bodyPr>
          <a:lstStyle/>
          <a:p>
            <a:pPr algn="ctr"/>
            <a:r>
              <a:rPr lang="es-ES" sz="2400" dirty="0"/>
              <a:t> 14-16 AÑOS</a:t>
            </a:r>
            <a:endParaRPr lang="es-ES" sz="2400"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Imagen 7">
            <a:extLst>
              <a:ext uri="{FF2B5EF4-FFF2-40B4-BE49-F238E27FC236}">
                <a16:creationId xmlns:a16="http://schemas.microsoft.com/office/drawing/2014/main" id="{D04D2E99-20DE-3330-A1F0-5CF1794BC8D7}"/>
              </a:ext>
            </a:extLst>
          </p:cNvPr>
          <p:cNvPicPr>
            <a:picLocks noChangeAspect="1"/>
          </p:cNvPicPr>
          <p:nvPr/>
        </p:nvPicPr>
        <p:blipFill>
          <a:blip r:embed="rId2"/>
          <a:stretch>
            <a:fillRect/>
          </a:stretch>
        </p:blipFill>
        <p:spPr>
          <a:xfrm>
            <a:off x="338383" y="156537"/>
            <a:ext cx="2755464" cy="4029496"/>
          </a:xfrm>
          <a:prstGeom prst="rect">
            <a:avLst/>
          </a:prstGeom>
        </p:spPr>
      </p:pic>
    </p:spTree>
    <p:extLst>
      <p:ext uri="{BB962C8B-B14F-4D97-AF65-F5344CB8AC3E}">
        <p14:creationId xmlns:p14="http://schemas.microsoft.com/office/powerpoint/2010/main" val="3554916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DA697-A690-F6FD-5DD3-5550CC5BC230}"/>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62281E8-88E4-A0AE-8A4E-5EFE832C677A}"/>
              </a:ext>
            </a:extLst>
          </p:cNvPr>
          <p:cNvSpPr txBox="1"/>
          <p:nvPr/>
        </p:nvSpPr>
        <p:spPr>
          <a:xfrm>
            <a:off x="2896687" y="1587881"/>
            <a:ext cx="7093619" cy="2862322"/>
          </a:xfrm>
          <a:prstGeom prst="rect">
            <a:avLst/>
          </a:prstGeom>
          <a:noFill/>
        </p:spPr>
        <p:txBody>
          <a:bodyPr wrap="square" rtlCol="0">
            <a:spAutoFit/>
          </a:bodyPr>
          <a:lstStyle/>
          <a:p>
            <a:pPr algn="just" fontAlgn="base"/>
            <a:r>
              <a:rPr lang="es-ES" dirty="0"/>
              <a:t>Anne es una profesora de Historia de instituto que además se preocupa por los problemas de sus alumnos. Este año, como siempre, Anne tiene un grupo difícil. Frustrada por su materialismo y falta de ambición, Anne desafía a sus alumnos a participar en un concurso nacional sobre lo que significa ser adolescente en un campo de concentración nazi. </a:t>
            </a:r>
          </a:p>
          <a:p>
            <a:pPr algn="just" fontAlgn="base"/>
            <a:r>
              <a:rPr lang="es-ES" dirty="0"/>
              <a:t>Anne usa toda su energía y creatividad para captar la atención de sus alumnos y motivarlos. A medida que el plazo se acerca, los jóvenes comienzan a abrirse a los demás y a creer en sí mismos. Un proyecto que cambiará sus vidas.</a:t>
            </a:r>
            <a:endParaRPr lang="es-ES" sz="2000" dirty="0"/>
          </a:p>
        </p:txBody>
      </p:sp>
      <p:sp>
        <p:nvSpPr>
          <p:cNvPr id="4" name="CuadroTexto 3">
            <a:extLst>
              <a:ext uri="{FF2B5EF4-FFF2-40B4-BE49-F238E27FC236}">
                <a16:creationId xmlns:a16="http://schemas.microsoft.com/office/drawing/2014/main" id="{EC530DB7-B60E-6F43-AB08-CFAA9ACD7473}"/>
              </a:ext>
            </a:extLst>
          </p:cNvPr>
          <p:cNvSpPr txBox="1"/>
          <p:nvPr/>
        </p:nvSpPr>
        <p:spPr>
          <a:xfrm>
            <a:off x="3707920" y="773738"/>
            <a:ext cx="7671216" cy="584775"/>
          </a:xfrm>
          <a:prstGeom prst="rect">
            <a:avLst/>
          </a:prstGeom>
          <a:noFill/>
        </p:spPr>
        <p:txBody>
          <a:bodyPr wrap="square" rtlCol="0">
            <a:spAutoFit/>
          </a:bodyPr>
          <a:lstStyle/>
          <a:p>
            <a:r>
              <a:rPr lang="es-ES" sz="3200" b="1" dirty="0">
                <a:solidFill>
                  <a:schemeClr val="accent1">
                    <a:lumMod val="75000"/>
                  </a:schemeClr>
                </a:solidFill>
                <a:effectLst>
                  <a:outerShdw blurRad="38100" dist="38100" dir="2700000" algn="tl">
                    <a:srgbClr val="000000">
                      <a:alpha val="43137"/>
                    </a:srgbClr>
                  </a:outerShdw>
                </a:effectLst>
              </a:rPr>
              <a:t>LA PROFESORA DE HISTORIA </a:t>
            </a:r>
          </a:p>
        </p:txBody>
      </p:sp>
      <p:sp>
        <p:nvSpPr>
          <p:cNvPr id="5" name="Rectángulo 4">
            <a:extLst>
              <a:ext uri="{FF2B5EF4-FFF2-40B4-BE49-F238E27FC236}">
                <a16:creationId xmlns:a16="http://schemas.microsoft.com/office/drawing/2014/main" id="{F35DA79C-998E-CE24-0808-5826A7C17F42}"/>
              </a:ext>
            </a:extLst>
          </p:cNvPr>
          <p:cNvSpPr/>
          <p:nvPr/>
        </p:nvSpPr>
        <p:spPr>
          <a:xfrm>
            <a:off x="246129" y="4677337"/>
            <a:ext cx="11679981" cy="2031325"/>
          </a:xfrm>
          <a:prstGeom prst="rect">
            <a:avLst/>
          </a:prstGeom>
          <a:solidFill>
            <a:schemeClr val="accent2">
              <a:lumMod val="50000"/>
            </a:schemeClr>
          </a:solidFill>
        </p:spPr>
        <p:txBody>
          <a:bodyPr wrap="square">
            <a:spAutoFit/>
          </a:bodyPr>
          <a:lstStyle/>
          <a:p>
            <a:pPr algn="just" fontAlgn="base"/>
            <a:r>
              <a:rPr lang="es-ES" dirty="0">
                <a:solidFill>
                  <a:schemeClr val="bg1"/>
                </a:solidFill>
              </a:rPr>
              <a:t>Recomendada para tratar en el aula valores como la tolerancia y la cooperación y de cómo se puede convivir desde la tolerancia, la libertad y la paz. Permite debatir por qué pueden surgir conflictos entre el alumnado de una escuela, denunciar comportamientos discriminatorios, etc. Y también puede tratarse el tema del sexismo. Además, se pueden llevar a cabo actividades destinadas a fomentar la autoestima de los estudiantes y su capacidad de superación, elementos básicos para prevenir las dependencias. Los jóvenes dejan de lado aspectos más superficiales de la vida y empiezan a creer en sus capacidades y a esforzarse por llegar a una meta.</a:t>
            </a:r>
          </a:p>
        </p:txBody>
      </p:sp>
      <p:sp>
        <p:nvSpPr>
          <p:cNvPr id="6" name="CuadroTexto 5">
            <a:extLst>
              <a:ext uri="{FF2B5EF4-FFF2-40B4-BE49-F238E27FC236}">
                <a16:creationId xmlns:a16="http://schemas.microsoft.com/office/drawing/2014/main" id="{E8111C3D-EE54-19F4-5A16-C539880570D0}"/>
              </a:ext>
            </a:extLst>
          </p:cNvPr>
          <p:cNvSpPr txBox="1"/>
          <p:nvPr/>
        </p:nvSpPr>
        <p:spPr>
          <a:xfrm>
            <a:off x="2546818" y="549867"/>
            <a:ext cx="1256695" cy="923330"/>
          </a:xfrm>
          <a:prstGeom prst="rect">
            <a:avLst/>
          </a:prstGeom>
          <a:noFill/>
        </p:spPr>
        <p:txBody>
          <a:bodyPr wrap="square" rtlCol="0">
            <a:spAutoFit/>
          </a:bodyPr>
          <a:lstStyle/>
          <a:p>
            <a:r>
              <a:rPr lang="es-ES" sz="5400" dirty="0">
                <a:solidFill>
                  <a:schemeClr val="accent2">
                    <a:lumMod val="50000"/>
                  </a:schemeClr>
                </a:solidFill>
              </a:rPr>
              <a:t>17.</a:t>
            </a:r>
          </a:p>
        </p:txBody>
      </p:sp>
      <p:sp>
        <p:nvSpPr>
          <p:cNvPr id="7" name="Rectángulo 6">
            <a:extLst>
              <a:ext uri="{FF2B5EF4-FFF2-40B4-BE49-F238E27FC236}">
                <a16:creationId xmlns:a16="http://schemas.microsoft.com/office/drawing/2014/main" id="{7D6254B6-A36A-530F-F9D9-E57FE21C3063}"/>
              </a:ext>
            </a:extLst>
          </p:cNvPr>
          <p:cNvSpPr/>
          <p:nvPr/>
        </p:nvSpPr>
        <p:spPr>
          <a:xfrm>
            <a:off x="567658" y="4123712"/>
            <a:ext cx="2311638" cy="461665"/>
          </a:xfrm>
          <a:prstGeom prst="rect">
            <a:avLst/>
          </a:prstGeom>
          <a:solidFill>
            <a:schemeClr val="accent1">
              <a:lumMod val="60000"/>
              <a:lumOff val="40000"/>
            </a:schemeClr>
          </a:solidFill>
          <a:ln>
            <a:solidFill>
              <a:schemeClr val="accent1">
                <a:lumMod val="75000"/>
              </a:schemeClr>
            </a:solidFill>
          </a:ln>
        </p:spPr>
        <p:txBody>
          <a:bodyPr wrap="square">
            <a:spAutoFit/>
          </a:bodyPr>
          <a:lstStyle/>
          <a:p>
            <a:pPr algn="ctr"/>
            <a:r>
              <a:rPr lang="es-ES" sz="2400" dirty="0"/>
              <a:t>14-16 AÑOS</a:t>
            </a:r>
            <a:endParaRPr lang="es-ES" sz="2400"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Imagen 7">
            <a:extLst>
              <a:ext uri="{FF2B5EF4-FFF2-40B4-BE49-F238E27FC236}">
                <a16:creationId xmlns:a16="http://schemas.microsoft.com/office/drawing/2014/main" id="{739C2CF0-B316-8992-D1B1-D7B4A18B425B}"/>
              </a:ext>
            </a:extLst>
          </p:cNvPr>
          <p:cNvPicPr>
            <a:picLocks noChangeAspect="1"/>
          </p:cNvPicPr>
          <p:nvPr/>
        </p:nvPicPr>
        <p:blipFill>
          <a:blip r:embed="rId2"/>
          <a:stretch>
            <a:fillRect/>
          </a:stretch>
        </p:blipFill>
        <p:spPr>
          <a:xfrm>
            <a:off x="0" y="101489"/>
            <a:ext cx="2644369" cy="3795089"/>
          </a:xfrm>
          <a:prstGeom prst="rect">
            <a:avLst/>
          </a:prstGeom>
        </p:spPr>
      </p:pic>
    </p:spTree>
    <p:extLst>
      <p:ext uri="{BB962C8B-B14F-4D97-AF65-F5344CB8AC3E}">
        <p14:creationId xmlns:p14="http://schemas.microsoft.com/office/powerpoint/2010/main" val="2498438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B0392-2D66-954D-B0F0-8BC398534890}"/>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3FF8E38-CD49-BF53-239B-6AE1B5BFFC21}"/>
              </a:ext>
            </a:extLst>
          </p:cNvPr>
          <p:cNvSpPr txBox="1"/>
          <p:nvPr/>
        </p:nvSpPr>
        <p:spPr>
          <a:xfrm>
            <a:off x="3678030" y="1409866"/>
            <a:ext cx="6205272" cy="2616101"/>
          </a:xfrm>
          <a:prstGeom prst="rect">
            <a:avLst/>
          </a:prstGeom>
          <a:noFill/>
        </p:spPr>
        <p:txBody>
          <a:bodyPr wrap="square" rtlCol="0">
            <a:spAutoFit/>
          </a:bodyPr>
          <a:lstStyle/>
          <a:p>
            <a:r>
              <a:rPr lang="es-ES" dirty="0"/>
              <a:t>La vida de Gwen ha dado un giro radical al ser internada en un centro de rehabilitación para tratar su adicción al alcohol y las drogas. La diversión y el desenfreno que dominaba su existencia junto a Jasper, su novio, se acaba súbitamente al ser sancionada por conducir ebria: debe elegir entre 28 días de internamiento en el centro o la cárcel. A pesar de la gravedad de su situación, al principio se rebela e intenta eludir las normas y la disciplina que se le impone.</a:t>
            </a:r>
            <a:endParaRPr lang="es-ES" sz="2000" dirty="0"/>
          </a:p>
        </p:txBody>
      </p:sp>
      <p:sp>
        <p:nvSpPr>
          <p:cNvPr id="4" name="CuadroTexto 3">
            <a:extLst>
              <a:ext uri="{FF2B5EF4-FFF2-40B4-BE49-F238E27FC236}">
                <a16:creationId xmlns:a16="http://schemas.microsoft.com/office/drawing/2014/main" id="{5917C654-3906-671C-B15F-0F2D9D9B86C2}"/>
              </a:ext>
            </a:extLst>
          </p:cNvPr>
          <p:cNvSpPr txBox="1"/>
          <p:nvPr/>
        </p:nvSpPr>
        <p:spPr>
          <a:xfrm>
            <a:off x="5429716" y="457320"/>
            <a:ext cx="7671216" cy="584775"/>
          </a:xfrm>
          <a:prstGeom prst="rect">
            <a:avLst/>
          </a:prstGeom>
          <a:noFill/>
        </p:spPr>
        <p:txBody>
          <a:bodyPr wrap="square" rtlCol="0">
            <a:spAutoFit/>
          </a:bodyPr>
          <a:lstStyle/>
          <a:p>
            <a:r>
              <a:rPr lang="es-ES" sz="3200" b="1" dirty="0">
                <a:solidFill>
                  <a:schemeClr val="accent1">
                    <a:lumMod val="75000"/>
                  </a:schemeClr>
                </a:solidFill>
                <a:effectLst>
                  <a:outerShdw blurRad="38100" dist="38100" dir="2700000" algn="tl">
                    <a:srgbClr val="000000">
                      <a:alpha val="43137"/>
                    </a:srgbClr>
                  </a:outerShdw>
                </a:effectLst>
              </a:rPr>
              <a:t>28 DIAS</a:t>
            </a:r>
          </a:p>
        </p:txBody>
      </p:sp>
      <p:sp>
        <p:nvSpPr>
          <p:cNvPr id="5" name="Rectángulo 4">
            <a:extLst>
              <a:ext uri="{FF2B5EF4-FFF2-40B4-BE49-F238E27FC236}">
                <a16:creationId xmlns:a16="http://schemas.microsoft.com/office/drawing/2014/main" id="{C4D7F0FB-CB6B-A698-D86D-B62B9A4E45CB}"/>
              </a:ext>
            </a:extLst>
          </p:cNvPr>
          <p:cNvSpPr/>
          <p:nvPr/>
        </p:nvSpPr>
        <p:spPr>
          <a:xfrm>
            <a:off x="572104" y="4720552"/>
            <a:ext cx="11330086" cy="1754326"/>
          </a:xfrm>
          <a:prstGeom prst="rect">
            <a:avLst/>
          </a:prstGeom>
          <a:solidFill>
            <a:schemeClr val="accent2">
              <a:lumMod val="50000"/>
            </a:schemeClr>
          </a:solidFill>
        </p:spPr>
        <p:txBody>
          <a:bodyPr wrap="square">
            <a:spAutoFit/>
          </a:bodyPr>
          <a:lstStyle/>
          <a:p>
            <a:pPr algn="just" fontAlgn="base"/>
            <a:r>
              <a:rPr lang="es-ES" dirty="0">
                <a:solidFill>
                  <a:schemeClr val="bg1"/>
                </a:solidFill>
              </a:rPr>
              <a:t>La historia permite reflexionar sobre los riesgos de las adicciones, tanto para la salud de la persona afectada como para su entorno, así como sobre el impacto que tienen en la autoestima y las relaciones </a:t>
            </a:r>
            <a:r>
              <a:rPr lang="es-ES" dirty="0" err="1">
                <a:solidFill>
                  <a:schemeClr val="bg1"/>
                </a:solidFill>
              </a:rPr>
              <a:t>personales.Además</a:t>
            </a:r>
            <a:r>
              <a:rPr lang="es-ES" dirty="0">
                <a:solidFill>
                  <a:schemeClr val="bg1"/>
                </a:solidFill>
              </a:rPr>
              <a:t>, la obra favorece el análisis de los peligros asociados al consumo de alcohol y drogas, especialmente en la conducción, promoviendo hábitos saludables y un ocio responsable. Por último, ofrece una oportunidad para trabajar en el aula valores éticos relacionados con la convivencia, el respeto y la toma de decisiones responsables.</a:t>
            </a:r>
          </a:p>
        </p:txBody>
      </p:sp>
      <p:sp>
        <p:nvSpPr>
          <p:cNvPr id="6" name="CuadroTexto 5">
            <a:extLst>
              <a:ext uri="{FF2B5EF4-FFF2-40B4-BE49-F238E27FC236}">
                <a16:creationId xmlns:a16="http://schemas.microsoft.com/office/drawing/2014/main" id="{57AA168C-4921-C7BC-1386-219C7174EEF9}"/>
              </a:ext>
            </a:extLst>
          </p:cNvPr>
          <p:cNvSpPr txBox="1"/>
          <p:nvPr/>
        </p:nvSpPr>
        <p:spPr>
          <a:xfrm>
            <a:off x="3354215" y="284416"/>
            <a:ext cx="1256695" cy="923330"/>
          </a:xfrm>
          <a:prstGeom prst="rect">
            <a:avLst/>
          </a:prstGeom>
          <a:noFill/>
        </p:spPr>
        <p:txBody>
          <a:bodyPr wrap="square" rtlCol="0">
            <a:spAutoFit/>
          </a:bodyPr>
          <a:lstStyle/>
          <a:p>
            <a:r>
              <a:rPr lang="es-ES" sz="5400" dirty="0">
                <a:solidFill>
                  <a:schemeClr val="accent2">
                    <a:lumMod val="50000"/>
                  </a:schemeClr>
                </a:solidFill>
              </a:rPr>
              <a:t>18.</a:t>
            </a:r>
          </a:p>
        </p:txBody>
      </p:sp>
      <p:sp>
        <p:nvSpPr>
          <p:cNvPr id="7" name="Rectángulo 6">
            <a:extLst>
              <a:ext uri="{FF2B5EF4-FFF2-40B4-BE49-F238E27FC236}">
                <a16:creationId xmlns:a16="http://schemas.microsoft.com/office/drawing/2014/main" id="{5A7AF58E-38A0-909B-2389-166476D4FB7E}"/>
              </a:ext>
            </a:extLst>
          </p:cNvPr>
          <p:cNvSpPr/>
          <p:nvPr/>
        </p:nvSpPr>
        <p:spPr>
          <a:xfrm>
            <a:off x="914017" y="4108120"/>
            <a:ext cx="2311638" cy="461665"/>
          </a:xfrm>
          <a:prstGeom prst="rect">
            <a:avLst/>
          </a:prstGeom>
          <a:solidFill>
            <a:schemeClr val="accent1">
              <a:lumMod val="60000"/>
              <a:lumOff val="40000"/>
            </a:schemeClr>
          </a:solidFill>
          <a:ln>
            <a:solidFill>
              <a:schemeClr val="accent1">
                <a:lumMod val="75000"/>
              </a:schemeClr>
            </a:solidFill>
          </a:ln>
        </p:spPr>
        <p:txBody>
          <a:bodyPr wrap="square">
            <a:spAutoFit/>
          </a:bodyPr>
          <a:lstStyle/>
          <a:p>
            <a:pPr algn="ctr"/>
            <a:r>
              <a:rPr lang="es-ES" sz="2400" dirty="0"/>
              <a:t>14-16 AÑOS</a:t>
            </a:r>
            <a:endParaRPr lang="es-ES" sz="2400"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Imagen 7">
            <a:extLst>
              <a:ext uri="{FF2B5EF4-FFF2-40B4-BE49-F238E27FC236}">
                <a16:creationId xmlns:a16="http://schemas.microsoft.com/office/drawing/2014/main" id="{699F8C46-5197-02B2-0DD8-B9331FF69394}"/>
              </a:ext>
            </a:extLst>
          </p:cNvPr>
          <p:cNvPicPr>
            <a:picLocks noChangeAspect="1"/>
          </p:cNvPicPr>
          <p:nvPr/>
        </p:nvPicPr>
        <p:blipFill>
          <a:blip r:embed="rId2"/>
          <a:stretch>
            <a:fillRect/>
          </a:stretch>
        </p:blipFill>
        <p:spPr>
          <a:xfrm>
            <a:off x="423704" y="284416"/>
            <a:ext cx="2314853" cy="3337433"/>
          </a:xfrm>
          <a:prstGeom prst="rect">
            <a:avLst/>
          </a:prstGeom>
        </p:spPr>
      </p:pic>
    </p:spTree>
    <p:extLst>
      <p:ext uri="{BB962C8B-B14F-4D97-AF65-F5344CB8AC3E}">
        <p14:creationId xmlns:p14="http://schemas.microsoft.com/office/powerpoint/2010/main" val="1173807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AE86D-71FF-50DA-DF5B-68887449911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B2C85E2-B4B9-61C8-32FE-ECAE7DB7F54D}"/>
              </a:ext>
            </a:extLst>
          </p:cNvPr>
          <p:cNvSpPr txBox="1"/>
          <p:nvPr/>
        </p:nvSpPr>
        <p:spPr>
          <a:xfrm>
            <a:off x="3408624" y="1271855"/>
            <a:ext cx="6733752" cy="4093428"/>
          </a:xfrm>
          <a:prstGeom prst="rect">
            <a:avLst/>
          </a:prstGeom>
          <a:noFill/>
        </p:spPr>
        <p:txBody>
          <a:bodyPr wrap="square" rtlCol="0">
            <a:spAutoFit/>
          </a:bodyPr>
          <a:lstStyle/>
          <a:p>
            <a:pPr algn="just" fontAlgn="base"/>
            <a:r>
              <a:rPr lang="es-ES" sz="2000" dirty="0"/>
              <a:t>Chala, un niño de 11 años que vive en La Habana Vieja con su madre drogadicta, se ocupa del sustento familiar entrenando a perros de pelea y vendiendo palomas. </a:t>
            </a:r>
          </a:p>
          <a:p>
            <a:pPr algn="just" fontAlgn="base"/>
            <a:r>
              <a:rPr lang="es-ES" sz="2000" dirty="0"/>
              <a:t>Va a la clase de Carmela, una veterana profesora querida por todos, pero su comportamiento en el aula no es adecuado, aunque la maestra intenta llevarle por el buen camino. </a:t>
            </a:r>
          </a:p>
          <a:p>
            <a:pPr algn="just" fontAlgn="base"/>
            <a:r>
              <a:rPr lang="es-ES" sz="2000" dirty="0"/>
              <a:t>Conducta permite conocer la realidad social y cultural de Cuba, abordando diferentes temas como la migración interna y las dificultades educativas. </a:t>
            </a:r>
          </a:p>
          <a:p>
            <a:pPr algn="just" fontAlgn="base"/>
            <a:endParaRPr lang="es-ES" sz="2000" dirty="0"/>
          </a:p>
          <a:p>
            <a:pPr algn="just" fontAlgn="base"/>
            <a:endParaRPr lang="es-ES" sz="2000" dirty="0"/>
          </a:p>
          <a:p>
            <a:pPr algn="just" fontAlgn="base"/>
            <a:endParaRPr lang="es-ES" sz="2000" dirty="0"/>
          </a:p>
        </p:txBody>
      </p:sp>
      <p:sp>
        <p:nvSpPr>
          <p:cNvPr id="4" name="CuadroTexto 3">
            <a:extLst>
              <a:ext uri="{FF2B5EF4-FFF2-40B4-BE49-F238E27FC236}">
                <a16:creationId xmlns:a16="http://schemas.microsoft.com/office/drawing/2014/main" id="{F8788C23-724F-2E82-2276-1783E1E6BC6B}"/>
              </a:ext>
            </a:extLst>
          </p:cNvPr>
          <p:cNvSpPr txBox="1"/>
          <p:nvPr/>
        </p:nvSpPr>
        <p:spPr>
          <a:xfrm>
            <a:off x="4739052" y="604460"/>
            <a:ext cx="7671216" cy="584775"/>
          </a:xfrm>
          <a:prstGeom prst="rect">
            <a:avLst/>
          </a:prstGeom>
          <a:noFill/>
        </p:spPr>
        <p:txBody>
          <a:bodyPr wrap="square" rtlCol="0">
            <a:spAutoFit/>
          </a:bodyPr>
          <a:lstStyle/>
          <a:p>
            <a:r>
              <a:rPr lang="es-ES" sz="3200" b="1" dirty="0">
                <a:solidFill>
                  <a:schemeClr val="accent1">
                    <a:lumMod val="75000"/>
                  </a:schemeClr>
                </a:solidFill>
                <a:effectLst>
                  <a:outerShdw blurRad="38100" dist="38100" dir="2700000" algn="tl">
                    <a:srgbClr val="000000">
                      <a:alpha val="43137"/>
                    </a:srgbClr>
                  </a:outerShdw>
                </a:effectLst>
              </a:rPr>
              <a:t>CONDUCTA</a:t>
            </a:r>
          </a:p>
        </p:txBody>
      </p:sp>
      <p:sp>
        <p:nvSpPr>
          <p:cNvPr id="5" name="Rectángulo 4">
            <a:extLst>
              <a:ext uri="{FF2B5EF4-FFF2-40B4-BE49-F238E27FC236}">
                <a16:creationId xmlns:a16="http://schemas.microsoft.com/office/drawing/2014/main" id="{97208913-6044-82A9-2EE4-4C704654A130}"/>
              </a:ext>
            </a:extLst>
          </p:cNvPr>
          <p:cNvSpPr/>
          <p:nvPr/>
        </p:nvSpPr>
        <p:spPr>
          <a:xfrm>
            <a:off x="3408624" y="4708982"/>
            <a:ext cx="7671216" cy="1754326"/>
          </a:xfrm>
          <a:prstGeom prst="rect">
            <a:avLst/>
          </a:prstGeom>
          <a:solidFill>
            <a:schemeClr val="accent2">
              <a:lumMod val="50000"/>
            </a:schemeClr>
          </a:solidFill>
        </p:spPr>
        <p:txBody>
          <a:bodyPr wrap="square">
            <a:spAutoFit/>
          </a:bodyPr>
          <a:lstStyle/>
          <a:p>
            <a:pPr algn="just" fontAlgn="base"/>
            <a:r>
              <a:rPr lang="es-ES" dirty="0">
                <a:solidFill>
                  <a:schemeClr val="bg1"/>
                </a:solidFill>
              </a:rPr>
              <a:t>Permite reflexionar sobre la adicción a sustancias; sus causas, características y consecuencias tanto para la persona afectada como para su entorno. Además, la película destaca la importancia de la educación y de la implicación de toda la comunidad educativa en la prevención de las drogas, fomentando valores como la responsabilidad, la autonomía y la capacidad de resistir la presión del grupo.</a:t>
            </a:r>
          </a:p>
        </p:txBody>
      </p:sp>
      <p:sp>
        <p:nvSpPr>
          <p:cNvPr id="6" name="CuadroTexto 5">
            <a:extLst>
              <a:ext uri="{FF2B5EF4-FFF2-40B4-BE49-F238E27FC236}">
                <a16:creationId xmlns:a16="http://schemas.microsoft.com/office/drawing/2014/main" id="{8F6A1648-4FAA-4D30-EB65-0BA219DFAE3A}"/>
              </a:ext>
            </a:extLst>
          </p:cNvPr>
          <p:cNvSpPr txBox="1"/>
          <p:nvPr/>
        </p:nvSpPr>
        <p:spPr>
          <a:xfrm>
            <a:off x="3482357" y="265905"/>
            <a:ext cx="1256695" cy="923330"/>
          </a:xfrm>
          <a:prstGeom prst="rect">
            <a:avLst/>
          </a:prstGeom>
          <a:noFill/>
        </p:spPr>
        <p:txBody>
          <a:bodyPr wrap="square" rtlCol="0">
            <a:spAutoFit/>
          </a:bodyPr>
          <a:lstStyle/>
          <a:p>
            <a:r>
              <a:rPr lang="es-ES" sz="5400" dirty="0">
                <a:solidFill>
                  <a:schemeClr val="accent2">
                    <a:lumMod val="50000"/>
                  </a:schemeClr>
                </a:solidFill>
              </a:rPr>
              <a:t>19.</a:t>
            </a:r>
          </a:p>
        </p:txBody>
      </p:sp>
      <p:sp>
        <p:nvSpPr>
          <p:cNvPr id="7" name="Rectángulo 6">
            <a:extLst>
              <a:ext uri="{FF2B5EF4-FFF2-40B4-BE49-F238E27FC236}">
                <a16:creationId xmlns:a16="http://schemas.microsoft.com/office/drawing/2014/main" id="{CEE82E99-9D12-CD7B-E828-D45B3BD32327}"/>
              </a:ext>
            </a:extLst>
          </p:cNvPr>
          <p:cNvSpPr/>
          <p:nvPr/>
        </p:nvSpPr>
        <p:spPr>
          <a:xfrm>
            <a:off x="462483" y="4193573"/>
            <a:ext cx="2439337" cy="1200329"/>
          </a:xfrm>
          <a:prstGeom prst="rect">
            <a:avLst/>
          </a:prstGeom>
          <a:solidFill>
            <a:schemeClr val="accent1">
              <a:lumMod val="60000"/>
              <a:lumOff val="40000"/>
            </a:schemeClr>
          </a:solidFill>
          <a:ln>
            <a:solidFill>
              <a:schemeClr val="accent1">
                <a:lumMod val="75000"/>
              </a:schemeClr>
            </a:solidFill>
          </a:ln>
        </p:spPr>
        <p:txBody>
          <a:bodyPr wrap="square">
            <a:spAutoFit/>
          </a:bodyPr>
          <a:lstStyle/>
          <a:p>
            <a:pPr algn="ctr"/>
            <a:r>
              <a:rPr lang="es-ES" sz="2400" dirty="0"/>
              <a:t>SECUNDARIA, BACHILLERATO Y FP</a:t>
            </a:r>
          </a:p>
        </p:txBody>
      </p:sp>
      <p:pic>
        <p:nvPicPr>
          <p:cNvPr id="8" name="Imagen 7">
            <a:extLst>
              <a:ext uri="{FF2B5EF4-FFF2-40B4-BE49-F238E27FC236}">
                <a16:creationId xmlns:a16="http://schemas.microsoft.com/office/drawing/2014/main" id="{0C0CC711-C80C-5644-6634-73600085ABF8}"/>
              </a:ext>
            </a:extLst>
          </p:cNvPr>
          <p:cNvPicPr>
            <a:picLocks noChangeAspect="1"/>
          </p:cNvPicPr>
          <p:nvPr/>
        </p:nvPicPr>
        <p:blipFill>
          <a:blip r:embed="rId2"/>
          <a:stretch>
            <a:fillRect/>
          </a:stretch>
        </p:blipFill>
        <p:spPr>
          <a:xfrm>
            <a:off x="462483" y="162149"/>
            <a:ext cx="2650368" cy="3870588"/>
          </a:xfrm>
          <a:prstGeom prst="rect">
            <a:avLst/>
          </a:prstGeom>
        </p:spPr>
      </p:pic>
      <p:sp>
        <p:nvSpPr>
          <p:cNvPr id="14" name="CuadroTexto 13">
            <a:extLst>
              <a:ext uri="{FF2B5EF4-FFF2-40B4-BE49-F238E27FC236}">
                <a16:creationId xmlns:a16="http://schemas.microsoft.com/office/drawing/2014/main" id="{5C74251E-DCB7-40BE-A3BD-1C9150E912AD}"/>
              </a:ext>
            </a:extLst>
          </p:cNvPr>
          <p:cNvSpPr txBox="1"/>
          <p:nvPr/>
        </p:nvSpPr>
        <p:spPr>
          <a:xfrm>
            <a:off x="3102429" y="2418003"/>
            <a:ext cx="6204856" cy="369332"/>
          </a:xfrm>
          <a:prstGeom prst="rect">
            <a:avLst/>
          </a:prstGeom>
          <a:noFill/>
        </p:spPr>
        <p:txBody>
          <a:bodyPr wrap="square">
            <a:spAutoFit/>
          </a:bodyPr>
          <a:lstStyle/>
          <a:p>
            <a:endParaRPr lang="es-ES" dirty="0"/>
          </a:p>
        </p:txBody>
      </p:sp>
    </p:spTree>
    <p:extLst>
      <p:ext uri="{BB962C8B-B14F-4D97-AF65-F5344CB8AC3E}">
        <p14:creationId xmlns:p14="http://schemas.microsoft.com/office/powerpoint/2010/main" val="3082087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CC07F-5BD2-3374-A3CB-8D1CC74A2EAC}"/>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54F55D6-5D9D-A991-BB34-B8B596A98BDC}"/>
              </a:ext>
            </a:extLst>
          </p:cNvPr>
          <p:cNvSpPr txBox="1"/>
          <p:nvPr/>
        </p:nvSpPr>
        <p:spPr>
          <a:xfrm>
            <a:off x="3247053" y="1409866"/>
            <a:ext cx="6522097" cy="2246769"/>
          </a:xfrm>
          <a:prstGeom prst="rect">
            <a:avLst/>
          </a:prstGeom>
          <a:noFill/>
        </p:spPr>
        <p:txBody>
          <a:bodyPr wrap="square" rtlCol="0">
            <a:spAutoFit/>
          </a:bodyPr>
          <a:lstStyle/>
          <a:p>
            <a:pPr algn="just" fontAlgn="base"/>
            <a:r>
              <a:rPr lang="es-ES" sz="2000" dirty="0"/>
              <a:t>Una conmovedora y exitosa película francesa, inspirada en la historia verídica de relación y amistad</a:t>
            </a:r>
          </a:p>
          <a:p>
            <a:pPr algn="just" fontAlgn="base"/>
            <a:r>
              <a:rPr lang="es-ES" sz="2000" dirty="0"/>
              <a:t>que se estableció entre dos hombres de orígenes y condiciones muy distintas: un aristócrata tetrapléjico y un joven originario de Senegal, procedente de un barrio obrero y con antecedentes penales, que acabará siendo su cuidador.</a:t>
            </a:r>
          </a:p>
        </p:txBody>
      </p:sp>
      <p:sp>
        <p:nvSpPr>
          <p:cNvPr id="4" name="CuadroTexto 3">
            <a:extLst>
              <a:ext uri="{FF2B5EF4-FFF2-40B4-BE49-F238E27FC236}">
                <a16:creationId xmlns:a16="http://schemas.microsoft.com/office/drawing/2014/main" id="{132E1837-EBE1-EC2A-D811-800BE9CFF697}"/>
              </a:ext>
            </a:extLst>
          </p:cNvPr>
          <p:cNvSpPr txBox="1"/>
          <p:nvPr/>
        </p:nvSpPr>
        <p:spPr>
          <a:xfrm>
            <a:off x="3948680" y="604460"/>
            <a:ext cx="7671216" cy="584775"/>
          </a:xfrm>
          <a:prstGeom prst="rect">
            <a:avLst/>
          </a:prstGeom>
          <a:noFill/>
        </p:spPr>
        <p:txBody>
          <a:bodyPr wrap="square" rtlCol="0">
            <a:spAutoFit/>
          </a:bodyPr>
          <a:lstStyle/>
          <a:p>
            <a:r>
              <a:rPr lang="es-ES" sz="3200" b="1" dirty="0">
                <a:solidFill>
                  <a:schemeClr val="accent1">
                    <a:lumMod val="75000"/>
                  </a:schemeClr>
                </a:solidFill>
                <a:effectLst>
                  <a:outerShdw blurRad="38100" dist="38100" dir="2700000" algn="tl">
                    <a:srgbClr val="000000">
                      <a:alpha val="43137"/>
                    </a:srgbClr>
                  </a:outerShdw>
                </a:effectLst>
              </a:rPr>
              <a:t>INTOCABLE</a:t>
            </a:r>
          </a:p>
        </p:txBody>
      </p:sp>
      <p:sp>
        <p:nvSpPr>
          <p:cNvPr id="5" name="Rectángulo 4">
            <a:extLst>
              <a:ext uri="{FF2B5EF4-FFF2-40B4-BE49-F238E27FC236}">
                <a16:creationId xmlns:a16="http://schemas.microsoft.com/office/drawing/2014/main" id="{B7A8C78A-6D05-2ADB-371A-E7438B402346}"/>
              </a:ext>
            </a:extLst>
          </p:cNvPr>
          <p:cNvSpPr/>
          <p:nvPr/>
        </p:nvSpPr>
        <p:spPr>
          <a:xfrm>
            <a:off x="3418357" y="4847969"/>
            <a:ext cx="7261186" cy="1200329"/>
          </a:xfrm>
          <a:prstGeom prst="rect">
            <a:avLst/>
          </a:prstGeom>
          <a:solidFill>
            <a:schemeClr val="accent2">
              <a:lumMod val="50000"/>
            </a:schemeClr>
          </a:solidFill>
        </p:spPr>
        <p:txBody>
          <a:bodyPr wrap="square">
            <a:spAutoFit/>
          </a:bodyPr>
          <a:lstStyle/>
          <a:p>
            <a:r>
              <a:rPr lang="es-ES" dirty="0">
                <a:solidFill>
                  <a:schemeClr val="bg1"/>
                </a:solidFill>
              </a:rPr>
              <a:t>Nos permitirá abordar temas tan dispares como la amistad, la discapacidad, las diferencias y desigualdades sociales, la marginalidad, el bienestar, los conflictos familiares, la pérdida de un ser querido, la inseguridad, el consumo y tráfico de drogas, etc..</a:t>
            </a:r>
          </a:p>
        </p:txBody>
      </p:sp>
      <p:sp>
        <p:nvSpPr>
          <p:cNvPr id="6" name="CuadroTexto 5">
            <a:extLst>
              <a:ext uri="{FF2B5EF4-FFF2-40B4-BE49-F238E27FC236}">
                <a16:creationId xmlns:a16="http://schemas.microsoft.com/office/drawing/2014/main" id="{BF0C342E-534F-0701-934A-7804D78CA123}"/>
              </a:ext>
            </a:extLst>
          </p:cNvPr>
          <p:cNvSpPr txBox="1"/>
          <p:nvPr/>
        </p:nvSpPr>
        <p:spPr>
          <a:xfrm>
            <a:off x="2790010" y="376221"/>
            <a:ext cx="1256695" cy="923330"/>
          </a:xfrm>
          <a:prstGeom prst="rect">
            <a:avLst/>
          </a:prstGeom>
          <a:noFill/>
        </p:spPr>
        <p:txBody>
          <a:bodyPr wrap="square" rtlCol="0">
            <a:spAutoFit/>
          </a:bodyPr>
          <a:lstStyle/>
          <a:p>
            <a:r>
              <a:rPr lang="es-ES" sz="5400" dirty="0">
                <a:solidFill>
                  <a:schemeClr val="accent2">
                    <a:lumMod val="50000"/>
                  </a:schemeClr>
                </a:solidFill>
              </a:rPr>
              <a:t>20.</a:t>
            </a:r>
          </a:p>
        </p:txBody>
      </p:sp>
      <p:sp>
        <p:nvSpPr>
          <p:cNvPr id="7" name="Rectángulo 6">
            <a:extLst>
              <a:ext uri="{FF2B5EF4-FFF2-40B4-BE49-F238E27FC236}">
                <a16:creationId xmlns:a16="http://schemas.microsoft.com/office/drawing/2014/main" id="{6946F09B-476D-DCF4-2D68-311C4DE39862}"/>
              </a:ext>
            </a:extLst>
          </p:cNvPr>
          <p:cNvSpPr/>
          <p:nvPr/>
        </p:nvSpPr>
        <p:spPr>
          <a:xfrm>
            <a:off x="554690" y="4847969"/>
            <a:ext cx="2311638" cy="1200329"/>
          </a:xfrm>
          <a:prstGeom prst="rect">
            <a:avLst/>
          </a:prstGeom>
          <a:solidFill>
            <a:schemeClr val="accent1">
              <a:lumMod val="60000"/>
              <a:lumOff val="40000"/>
            </a:schemeClr>
          </a:solidFill>
          <a:ln>
            <a:solidFill>
              <a:schemeClr val="accent1">
                <a:lumMod val="75000"/>
              </a:schemeClr>
            </a:solidFill>
          </a:ln>
        </p:spPr>
        <p:txBody>
          <a:bodyPr wrap="square">
            <a:spAutoFit/>
          </a:bodyPr>
          <a:lstStyle/>
          <a:p>
            <a:pPr algn="ctr"/>
            <a:r>
              <a:rPr lang="es-ES" sz="2400" dirty="0"/>
              <a:t>SECUNDARIA, BACHILLERATO Y FP</a:t>
            </a:r>
            <a:endParaRPr lang="es-ES" sz="2400"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Imagen 7">
            <a:extLst>
              <a:ext uri="{FF2B5EF4-FFF2-40B4-BE49-F238E27FC236}">
                <a16:creationId xmlns:a16="http://schemas.microsoft.com/office/drawing/2014/main" id="{403F7C98-3B55-9D33-C6F0-1CBAD3E65DDD}"/>
              </a:ext>
            </a:extLst>
          </p:cNvPr>
          <p:cNvPicPr>
            <a:picLocks noChangeAspect="1"/>
          </p:cNvPicPr>
          <p:nvPr/>
        </p:nvPicPr>
        <p:blipFill>
          <a:blip r:embed="rId2"/>
          <a:stretch>
            <a:fillRect/>
          </a:stretch>
        </p:blipFill>
        <p:spPr>
          <a:xfrm>
            <a:off x="307911" y="604460"/>
            <a:ext cx="2359807" cy="3337441"/>
          </a:xfrm>
          <a:prstGeom prst="rect">
            <a:avLst/>
          </a:prstGeom>
        </p:spPr>
      </p:pic>
    </p:spTree>
    <p:extLst>
      <p:ext uri="{BB962C8B-B14F-4D97-AF65-F5344CB8AC3E}">
        <p14:creationId xmlns:p14="http://schemas.microsoft.com/office/powerpoint/2010/main" val="274416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D3AAB-78F5-BAA9-ACB3-2D5B19FB1BBC}"/>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B60417E-308F-651D-FA8F-AED17D79D3CF}"/>
              </a:ext>
            </a:extLst>
          </p:cNvPr>
          <p:cNvSpPr txBox="1"/>
          <p:nvPr/>
        </p:nvSpPr>
        <p:spPr>
          <a:xfrm>
            <a:off x="3074915" y="1737338"/>
            <a:ext cx="6880848" cy="2554545"/>
          </a:xfrm>
          <a:prstGeom prst="rect">
            <a:avLst/>
          </a:prstGeom>
          <a:noFill/>
        </p:spPr>
        <p:txBody>
          <a:bodyPr wrap="square" rtlCol="0">
            <a:spAutoFit/>
          </a:bodyPr>
          <a:lstStyle/>
          <a:p>
            <a:pPr algn="just" fontAlgn="base"/>
            <a:r>
              <a:rPr lang="es-ES" sz="2000" dirty="0"/>
              <a:t>El filme se desarrolla en Saint-Denis, un barrio marginal con población mayoritariamente inmigrante. El alumnado puede reflexionar acerca de cómo es la vida en zonas del extrarradio en las que la desigualdad social frena la reducción de la pobreza y aumenta la inseguridad y el miedo a la delincuencia de los vecinos. Además podrá comprender cómo el contexto social puede influir en el rendimiento académico de los estudiantes.</a:t>
            </a:r>
          </a:p>
        </p:txBody>
      </p:sp>
      <p:sp>
        <p:nvSpPr>
          <p:cNvPr id="4" name="CuadroTexto 3">
            <a:extLst>
              <a:ext uri="{FF2B5EF4-FFF2-40B4-BE49-F238E27FC236}">
                <a16:creationId xmlns:a16="http://schemas.microsoft.com/office/drawing/2014/main" id="{8FE34834-A1C0-EC41-2EEB-1FCB841B58CA}"/>
              </a:ext>
            </a:extLst>
          </p:cNvPr>
          <p:cNvSpPr txBox="1"/>
          <p:nvPr/>
        </p:nvSpPr>
        <p:spPr>
          <a:xfrm>
            <a:off x="4116250" y="326136"/>
            <a:ext cx="7671216" cy="1077218"/>
          </a:xfrm>
          <a:prstGeom prst="rect">
            <a:avLst/>
          </a:prstGeom>
          <a:noFill/>
        </p:spPr>
        <p:txBody>
          <a:bodyPr wrap="square" rtlCol="0">
            <a:spAutoFit/>
          </a:bodyPr>
          <a:lstStyle/>
          <a:p>
            <a:r>
              <a:rPr lang="es-ES" sz="3200" b="1" dirty="0">
                <a:solidFill>
                  <a:schemeClr val="accent1">
                    <a:lumMod val="75000"/>
                  </a:schemeClr>
                </a:solidFill>
                <a:effectLst>
                  <a:outerShdw blurRad="38100" dist="38100" dir="2700000" algn="tl">
                    <a:srgbClr val="000000">
                      <a:alpha val="43137"/>
                    </a:srgbClr>
                  </a:outerShdw>
                </a:effectLst>
              </a:rPr>
              <a:t>LOS PROFESORES DE </a:t>
            </a:r>
          </a:p>
          <a:p>
            <a:r>
              <a:rPr lang="es-ES" sz="3200" b="1" dirty="0">
                <a:solidFill>
                  <a:schemeClr val="accent1">
                    <a:lumMod val="75000"/>
                  </a:schemeClr>
                </a:solidFill>
                <a:effectLst>
                  <a:outerShdw blurRad="38100" dist="38100" dir="2700000" algn="tl">
                    <a:srgbClr val="000000">
                      <a:alpha val="43137"/>
                    </a:srgbClr>
                  </a:outerShdw>
                </a:effectLst>
              </a:rPr>
              <a:t>SAINT DENIS</a:t>
            </a:r>
          </a:p>
        </p:txBody>
      </p:sp>
      <p:sp>
        <p:nvSpPr>
          <p:cNvPr id="5" name="Rectángulo 4">
            <a:extLst>
              <a:ext uri="{FF2B5EF4-FFF2-40B4-BE49-F238E27FC236}">
                <a16:creationId xmlns:a16="http://schemas.microsoft.com/office/drawing/2014/main" id="{81E9C757-6C6F-1D3D-E32D-5E7796697F3B}"/>
              </a:ext>
            </a:extLst>
          </p:cNvPr>
          <p:cNvSpPr/>
          <p:nvPr/>
        </p:nvSpPr>
        <p:spPr>
          <a:xfrm>
            <a:off x="1614196" y="4625867"/>
            <a:ext cx="7427167" cy="1477328"/>
          </a:xfrm>
          <a:prstGeom prst="rect">
            <a:avLst/>
          </a:prstGeom>
          <a:solidFill>
            <a:schemeClr val="accent2">
              <a:lumMod val="50000"/>
            </a:schemeClr>
          </a:solidFill>
        </p:spPr>
        <p:txBody>
          <a:bodyPr wrap="square">
            <a:spAutoFit/>
          </a:bodyPr>
          <a:lstStyle/>
          <a:p>
            <a:pPr algn="just"/>
            <a:r>
              <a:rPr lang="es-ES" i="1" dirty="0">
                <a:solidFill>
                  <a:schemeClr val="bg1"/>
                </a:solidFill>
              </a:rPr>
              <a:t>Los profesores de Saint-Denis </a:t>
            </a:r>
            <a:r>
              <a:rPr lang="es-ES" dirty="0">
                <a:solidFill>
                  <a:schemeClr val="bg1"/>
                </a:solidFill>
              </a:rPr>
              <a:t>es una película recomendada para tratar en el aula valores como la tolerancia y el respeto a la diversidad. A partir del comportamiento de los jóvenes que aparecen en el largometraje, se puede debatir en el aula por qué pueden surgir conflictos dentro de un centro educativo.</a:t>
            </a:r>
          </a:p>
        </p:txBody>
      </p:sp>
      <p:sp>
        <p:nvSpPr>
          <p:cNvPr id="6" name="CuadroTexto 5">
            <a:extLst>
              <a:ext uri="{FF2B5EF4-FFF2-40B4-BE49-F238E27FC236}">
                <a16:creationId xmlns:a16="http://schemas.microsoft.com/office/drawing/2014/main" id="{B0826109-9140-A9C2-A23B-A4621CFEF137}"/>
              </a:ext>
            </a:extLst>
          </p:cNvPr>
          <p:cNvSpPr txBox="1"/>
          <p:nvPr/>
        </p:nvSpPr>
        <p:spPr>
          <a:xfrm>
            <a:off x="2859555" y="202094"/>
            <a:ext cx="1256695" cy="923330"/>
          </a:xfrm>
          <a:prstGeom prst="rect">
            <a:avLst/>
          </a:prstGeom>
          <a:noFill/>
        </p:spPr>
        <p:txBody>
          <a:bodyPr wrap="square" rtlCol="0">
            <a:spAutoFit/>
          </a:bodyPr>
          <a:lstStyle/>
          <a:p>
            <a:r>
              <a:rPr lang="es-ES" sz="5400" dirty="0">
                <a:solidFill>
                  <a:schemeClr val="accent2">
                    <a:lumMod val="50000"/>
                  </a:schemeClr>
                </a:solidFill>
              </a:rPr>
              <a:t>21.</a:t>
            </a:r>
          </a:p>
        </p:txBody>
      </p:sp>
      <p:sp>
        <p:nvSpPr>
          <p:cNvPr id="7" name="Rectángulo 6">
            <a:extLst>
              <a:ext uri="{FF2B5EF4-FFF2-40B4-BE49-F238E27FC236}">
                <a16:creationId xmlns:a16="http://schemas.microsoft.com/office/drawing/2014/main" id="{6E772C84-3A3C-7A20-3434-7BBD6D9E9C99}"/>
              </a:ext>
            </a:extLst>
          </p:cNvPr>
          <p:cNvSpPr/>
          <p:nvPr/>
        </p:nvSpPr>
        <p:spPr>
          <a:xfrm>
            <a:off x="388723" y="3638965"/>
            <a:ext cx="2311638" cy="461665"/>
          </a:xfrm>
          <a:prstGeom prst="rect">
            <a:avLst/>
          </a:prstGeom>
          <a:solidFill>
            <a:schemeClr val="accent1">
              <a:lumMod val="60000"/>
              <a:lumOff val="40000"/>
            </a:schemeClr>
          </a:solidFill>
          <a:ln>
            <a:solidFill>
              <a:schemeClr val="accent1">
                <a:lumMod val="75000"/>
              </a:schemeClr>
            </a:solidFill>
          </a:ln>
        </p:spPr>
        <p:txBody>
          <a:bodyPr wrap="square">
            <a:spAutoFit/>
          </a:bodyPr>
          <a:lstStyle/>
          <a:p>
            <a:pPr algn="ctr"/>
            <a:r>
              <a:rPr lang="es-ES" sz="2400" dirty="0"/>
              <a:t>6 AÑOS</a:t>
            </a:r>
            <a:endParaRPr lang="es-ES" sz="2400"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Imagen 7">
            <a:extLst>
              <a:ext uri="{FF2B5EF4-FFF2-40B4-BE49-F238E27FC236}">
                <a16:creationId xmlns:a16="http://schemas.microsoft.com/office/drawing/2014/main" id="{02F7300D-6C66-F48C-90A0-B73FC208D3B3}"/>
              </a:ext>
            </a:extLst>
          </p:cNvPr>
          <p:cNvPicPr>
            <a:picLocks noChangeAspect="1"/>
          </p:cNvPicPr>
          <p:nvPr/>
        </p:nvPicPr>
        <p:blipFill>
          <a:blip r:embed="rId2"/>
          <a:stretch>
            <a:fillRect/>
          </a:stretch>
        </p:blipFill>
        <p:spPr>
          <a:xfrm>
            <a:off x="313890" y="202094"/>
            <a:ext cx="2312678" cy="3278616"/>
          </a:xfrm>
          <a:prstGeom prst="rect">
            <a:avLst/>
          </a:prstGeom>
        </p:spPr>
      </p:pic>
    </p:spTree>
    <p:extLst>
      <p:ext uri="{BB962C8B-B14F-4D97-AF65-F5344CB8AC3E}">
        <p14:creationId xmlns:p14="http://schemas.microsoft.com/office/powerpoint/2010/main" val="4215107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2"/>
          <p:cNvSpPr>
            <a:spLocks noGrp="1"/>
          </p:cNvSpPr>
          <p:nvPr>
            <p:ph sz="half" idx="1"/>
          </p:nvPr>
        </p:nvSpPr>
        <p:spPr>
          <a:xfrm>
            <a:off x="604753" y="1438275"/>
            <a:ext cx="4485216" cy="4652963"/>
          </a:xfrm>
          <a:solidFill>
            <a:schemeClr val="accent2">
              <a:lumMod val="50000"/>
            </a:schemeClr>
          </a:solidFill>
        </p:spPr>
        <p:txBody>
          <a:bodyPr>
            <a:normAutofit/>
          </a:bodyPr>
          <a:lstStyle/>
          <a:p>
            <a:pPr marL="0" indent="0">
              <a:buNone/>
            </a:pPr>
            <a:r>
              <a:rPr lang="es-ES" sz="2800" b="1" dirty="0">
                <a:solidFill>
                  <a:schemeClr val="bg1"/>
                </a:solidFill>
              </a:rPr>
              <a:t>SOPORTES DIDÁCTICOS:</a:t>
            </a:r>
          </a:p>
          <a:p>
            <a:endParaRPr lang="es-ES" sz="2800" b="1" i="1" dirty="0">
              <a:solidFill>
                <a:schemeClr val="bg1"/>
              </a:solidFill>
            </a:endParaRPr>
          </a:p>
          <a:p>
            <a:r>
              <a:rPr lang="es-ES" sz="2800" b="1" i="1" dirty="0">
                <a:solidFill>
                  <a:schemeClr val="bg1"/>
                </a:solidFill>
              </a:rPr>
              <a:t>Préstamo de Películas</a:t>
            </a:r>
            <a:r>
              <a:rPr lang="es-ES" sz="2800" dirty="0">
                <a:solidFill>
                  <a:schemeClr val="bg1"/>
                </a:solidFill>
              </a:rPr>
              <a:t> en formato DVD para su visionado en el aula. </a:t>
            </a:r>
          </a:p>
          <a:p>
            <a:r>
              <a:rPr lang="es-ES" sz="2800" b="1" i="1" dirty="0">
                <a:solidFill>
                  <a:schemeClr val="bg1"/>
                </a:solidFill>
              </a:rPr>
              <a:t>Guía</a:t>
            </a:r>
            <a:r>
              <a:rPr lang="es-ES" sz="2800" dirty="0">
                <a:solidFill>
                  <a:schemeClr val="bg1"/>
                </a:solidFill>
              </a:rPr>
              <a:t> metodológica para el PROFESORADO </a:t>
            </a:r>
          </a:p>
          <a:p>
            <a:r>
              <a:rPr lang="es-ES" sz="2800" b="1" i="1" dirty="0">
                <a:solidFill>
                  <a:schemeClr val="bg1"/>
                </a:solidFill>
              </a:rPr>
              <a:t>Cuadernos para el </a:t>
            </a:r>
            <a:r>
              <a:rPr lang="es-ES" sz="2800" dirty="0">
                <a:solidFill>
                  <a:schemeClr val="bg1"/>
                </a:solidFill>
              </a:rPr>
              <a:t>ALUMNADO.</a:t>
            </a:r>
          </a:p>
        </p:txBody>
      </p:sp>
      <p:sp>
        <p:nvSpPr>
          <p:cNvPr id="5" name="Marcador de contenido 4"/>
          <p:cNvSpPr>
            <a:spLocks noGrp="1"/>
          </p:cNvSpPr>
          <p:nvPr>
            <p:ph sz="half" idx="2"/>
          </p:nvPr>
        </p:nvSpPr>
        <p:spPr>
          <a:xfrm>
            <a:off x="5089969" y="1438275"/>
            <a:ext cx="4577905" cy="5286374"/>
          </a:xfrm>
        </p:spPr>
        <p:txBody>
          <a:bodyPr>
            <a:normAutofit/>
          </a:bodyPr>
          <a:lstStyle/>
          <a:p>
            <a:r>
              <a:rPr lang="es-ES" sz="2800" dirty="0">
                <a:solidFill>
                  <a:schemeClr val="accent2">
                    <a:lumMod val="50000"/>
                  </a:schemeClr>
                </a:solidFill>
              </a:rPr>
              <a:t>Estas películas ofrecen múltiples y variados </a:t>
            </a:r>
            <a:r>
              <a:rPr lang="es-ES" sz="2800" b="1" dirty="0">
                <a:solidFill>
                  <a:schemeClr val="accent2">
                    <a:lumMod val="50000"/>
                  </a:schemeClr>
                </a:solidFill>
              </a:rPr>
              <a:t>PUNTOS DE VISTA </a:t>
            </a:r>
            <a:r>
              <a:rPr lang="es-ES" sz="2800" dirty="0">
                <a:solidFill>
                  <a:schemeClr val="accent2">
                    <a:lumMod val="50000"/>
                  </a:schemeClr>
                </a:solidFill>
              </a:rPr>
              <a:t>sobre el problema que nos permitirán trabajar aspectos relacionados con el CONSUMO y  la PREVENCIÓN DE DROGODEPENDENCIAS Y ADICCIONES.</a:t>
            </a:r>
          </a:p>
          <a:p>
            <a:endParaRPr lang="es-ES" sz="2800" dirty="0">
              <a:solidFill>
                <a:schemeClr val="accent2">
                  <a:lumMod val="50000"/>
                </a:schemeClr>
              </a:solidFill>
            </a:endParaRPr>
          </a:p>
        </p:txBody>
      </p:sp>
    </p:spTree>
    <p:extLst>
      <p:ext uri="{BB962C8B-B14F-4D97-AF65-F5344CB8AC3E}">
        <p14:creationId xmlns:p14="http://schemas.microsoft.com/office/powerpoint/2010/main" val="24348775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F4578-7132-0D97-0D82-078D5F3E9C1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0E2DE7EF-498D-3F10-29DF-4B422FB3548F}"/>
              </a:ext>
            </a:extLst>
          </p:cNvPr>
          <p:cNvSpPr txBox="1"/>
          <p:nvPr/>
        </p:nvSpPr>
        <p:spPr>
          <a:xfrm>
            <a:off x="4153711" y="1409866"/>
            <a:ext cx="5318804" cy="3170099"/>
          </a:xfrm>
          <a:prstGeom prst="rect">
            <a:avLst/>
          </a:prstGeom>
          <a:noFill/>
        </p:spPr>
        <p:txBody>
          <a:bodyPr wrap="square" rtlCol="0">
            <a:spAutoFit/>
          </a:bodyPr>
          <a:lstStyle/>
          <a:p>
            <a:pPr algn="just" fontAlgn="base"/>
            <a:r>
              <a:rPr lang="es-ES" sz="2000" dirty="0"/>
              <a:t>Un maestro de primaria llega como sustituto a una escuela en México. Apuesta por un método educativo innovador centrado en el aprendizaje significativo y el desarrollo del potencial de cada estudiante. A pesar de la oposición de parte del profesorado y de un sistema educativo enfocado en pruebas estandarizadas, el docente demuestra que existen formas de enseñanza más efectivas que las tradicionales. </a:t>
            </a:r>
          </a:p>
        </p:txBody>
      </p:sp>
      <p:sp>
        <p:nvSpPr>
          <p:cNvPr id="4" name="CuadroTexto 3">
            <a:extLst>
              <a:ext uri="{FF2B5EF4-FFF2-40B4-BE49-F238E27FC236}">
                <a16:creationId xmlns:a16="http://schemas.microsoft.com/office/drawing/2014/main" id="{D048FCFB-0BA1-D7C6-7F71-7688848B2C87}"/>
              </a:ext>
            </a:extLst>
          </p:cNvPr>
          <p:cNvSpPr txBox="1"/>
          <p:nvPr/>
        </p:nvSpPr>
        <p:spPr>
          <a:xfrm>
            <a:off x="4700141" y="642345"/>
            <a:ext cx="7671216" cy="584775"/>
          </a:xfrm>
          <a:prstGeom prst="rect">
            <a:avLst/>
          </a:prstGeom>
          <a:noFill/>
        </p:spPr>
        <p:txBody>
          <a:bodyPr wrap="square" rtlCol="0">
            <a:spAutoFit/>
          </a:bodyPr>
          <a:lstStyle/>
          <a:p>
            <a:r>
              <a:rPr lang="es-ES" sz="3200" b="1" dirty="0">
                <a:solidFill>
                  <a:schemeClr val="accent1">
                    <a:lumMod val="75000"/>
                  </a:schemeClr>
                </a:solidFill>
                <a:effectLst>
                  <a:outerShdw blurRad="38100" dist="38100" dir="2700000" algn="tl">
                    <a:srgbClr val="000000">
                      <a:alpha val="43137"/>
                    </a:srgbClr>
                  </a:outerShdw>
                </a:effectLst>
              </a:rPr>
              <a:t>RADICAL</a:t>
            </a:r>
          </a:p>
        </p:txBody>
      </p:sp>
      <p:sp>
        <p:nvSpPr>
          <p:cNvPr id="5" name="Rectángulo 4">
            <a:extLst>
              <a:ext uri="{FF2B5EF4-FFF2-40B4-BE49-F238E27FC236}">
                <a16:creationId xmlns:a16="http://schemas.microsoft.com/office/drawing/2014/main" id="{8CFCA92D-A05C-2C4F-9459-9763D837EC21}"/>
              </a:ext>
            </a:extLst>
          </p:cNvPr>
          <p:cNvSpPr/>
          <p:nvPr/>
        </p:nvSpPr>
        <p:spPr>
          <a:xfrm>
            <a:off x="4250987" y="4847969"/>
            <a:ext cx="5221528" cy="1477328"/>
          </a:xfrm>
          <a:prstGeom prst="rect">
            <a:avLst/>
          </a:prstGeom>
          <a:solidFill>
            <a:schemeClr val="accent2">
              <a:lumMod val="50000"/>
            </a:schemeClr>
          </a:solidFill>
        </p:spPr>
        <p:txBody>
          <a:bodyPr wrap="square">
            <a:spAutoFit/>
          </a:bodyPr>
          <a:lstStyle/>
          <a:p>
            <a:r>
              <a:rPr lang="es-ES" dirty="0">
                <a:solidFill>
                  <a:schemeClr val="bg1"/>
                </a:solidFill>
              </a:rPr>
              <a:t>Este filme transmite un mensaje de esperanza, a través del que es posible abordar diferentes temas fundamentales como la exclusión social, las limitaciones del sistema educativo, la violencia y la superación.</a:t>
            </a:r>
          </a:p>
        </p:txBody>
      </p:sp>
      <p:sp>
        <p:nvSpPr>
          <p:cNvPr id="6" name="CuadroTexto 5">
            <a:extLst>
              <a:ext uri="{FF2B5EF4-FFF2-40B4-BE49-F238E27FC236}">
                <a16:creationId xmlns:a16="http://schemas.microsoft.com/office/drawing/2014/main" id="{B98B63AF-4789-37D7-40F3-C282618EA3FB}"/>
              </a:ext>
            </a:extLst>
          </p:cNvPr>
          <p:cNvSpPr txBox="1"/>
          <p:nvPr/>
        </p:nvSpPr>
        <p:spPr>
          <a:xfrm>
            <a:off x="3443446" y="411153"/>
            <a:ext cx="1256695" cy="923330"/>
          </a:xfrm>
          <a:prstGeom prst="rect">
            <a:avLst/>
          </a:prstGeom>
          <a:noFill/>
        </p:spPr>
        <p:txBody>
          <a:bodyPr wrap="square" rtlCol="0">
            <a:spAutoFit/>
          </a:bodyPr>
          <a:lstStyle/>
          <a:p>
            <a:r>
              <a:rPr lang="es-ES" sz="5400" dirty="0">
                <a:solidFill>
                  <a:schemeClr val="accent2">
                    <a:lumMod val="50000"/>
                  </a:schemeClr>
                </a:solidFill>
              </a:rPr>
              <a:t>22.</a:t>
            </a:r>
          </a:p>
        </p:txBody>
      </p:sp>
      <p:pic>
        <p:nvPicPr>
          <p:cNvPr id="9" name="Imagen 8">
            <a:extLst>
              <a:ext uri="{FF2B5EF4-FFF2-40B4-BE49-F238E27FC236}">
                <a16:creationId xmlns:a16="http://schemas.microsoft.com/office/drawing/2014/main" id="{D1AF7734-B491-95F4-FA0E-C09B16CD48D1}"/>
              </a:ext>
            </a:extLst>
          </p:cNvPr>
          <p:cNvPicPr>
            <a:picLocks noChangeAspect="1"/>
          </p:cNvPicPr>
          <p:nvPr/>
        </p:nvPicPr>
        <p:blipFill>
          <a:blip r:embed="rId2"/>
          <a:stretch>
            <a:fillRect/>
          </a:stretch>
        </p:blipFill>
        <p:spPr>
          <a:xfrm>
            <a:off x="572104" y="290422"/>
            <a:ext cx="2460775" cy="3634952"/>
          </a:xfrm>
          <a:prstGeom prst="rect">
            <a:avLst/>
          </a:prstGeom>
        </p:spPr>
      </p:pic>
      <p:sp>
        <p:nvSpPr>
          <p:cNvPr id="2" name="CuadroTexto 1">
            <a:extLst>
              <a:ext uri="{FF2B5EF4-FFF2-40B4-BE49-F238E27FC236}">
                <a16:creationId xmlns:a16="http://schemas.microsoft.com/office/drawing/2014/main" id="{8ACDFABF-38BF-A6F0-2B6F-B540EF808CBA}"/>
              </a:ext>
            </a:extLst>
          </p:cNvPr>
          <p:cNvSpPr txBox="1"/>
          <p:nvPr/>
        </p:nvSpPr>
        <p:spPr>
          <a:xfrm rot="20412939">
            <a:off x="846325" y="2980859"/>
            <a:ext cx="2231520" cy="646331"/>
          </a:xfrm>
          <a:prstGeom prst="rect">
            <a:avLst/>
          </a:prstGeom>
          <a:noFill/>
        </p:spPr>
        <p:txBody>
          <a:bodyPr wrap="square" rtlCol="0">
            <a:spAutoFit/>
          </a:bodyPr>
          <a:lstStyle/>
          <a:p>
            <a:r>
              <a:rPr lang="es-ES" dirty="0">
                <a:solidFill>
                  <a:schemeClr val="bg1"/>
                </a:solidFill>
              </a:rPr>
              <a:t>Plataforma digital (NO DVD)</a:t>
            </a:r>
          </a:p>
        </p:txBody>
      </p:sp>
      <p:sp>
        <p:nvSpPr>
          <p:cNvPr id="10" name="Rectángulo 9">
            <a:extLst>
              <a:ext uri="{FF2B5EF4-FFF2-40B4-BE49-F238E27FC236}">
                <a16:creationId xmlns:a16="http://schemas.microsoft.com/office/drawing/2014/main" id="{C2D81CD2-3BD7-1949-9C4F-AC822483B60B}"/>
              </a:ext>
            </a:extLst>
          </p:cNvPr>
          <p:cNvSpPr/>
          <p:nvPr/>
        </p:nvSpPr>
        <p:spPr>
          <a:xfrm>
            <a:off x="345880" y="4182663"/>
            <a:ext cx="3232409" cy="461665"/>
          </a:xfrm>
          <a:prstGeom prst="rect">
            <a:avLst/>
          </a:prstGeom>
          <a:solidFill>
            <a:schemeClr val="accent1">
              <a:lumMod val="60000"/>
              <a:lumOff val="40000"/>
            </a:schemeClr>
          </a:solidFill>
          <a:ln>
            <a:solidFill>
              <a:schemeClr val="accent1">
                <a:lumMod val="75000"/>
              </a:schemeClr>
            </a:solidFill>
          </a:ln>
        </p:spPr>
        <p:txBody>
          <a:bodyPr wrap="square">
            <a:spAutoFit/>
          </a:bodyPr>
          <a:lstStyle/>
          <a:p>
            <a:pPr algn="ctr"/>
            <a:r>
              <a:rPr lang="es-ES" sz="2400" dirty="0"/>
              <a:t>BACHILLERATO Y FP</a:t>
            </a:r>
          </a:p>
        </p:txBody>
      </p:sp>
    </p:spTree>
    <p:extLst>
      <p:ext uri="{BB962C8B-B14F-4D97-AF65-F5344CB8AC3E}">
        <p14:creationId xmlns:p14="http://schemas.microsoft.com/office/powerpoint/2010/main" val="1225787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1E225-BE68-7DA4-FAF5-969BCBB7E5C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0BF5472C-420F-847C-ADF5-E3511C9408EF}"/>
              </a:ext>
            </a:extLst>
          </p:cNvPr>
          <p:cNvSpPr txBox="1"/>
          <p:nvPr/>
        </p:nvSpPr>
        <p:spPr>
          <a:xfrm>
            <a:off x="3829455" y="1781205"/>
            <a:ext cx="5794485" cy="2031325"/>
          </a:xfrm>
          <a:prstGeom prst="rect">
            <a:avLst/>
          </a:prstGeom>
          <a:noFill/>
        </p:spPr>
        <p:txBody>
          <a:bodyPr wrap="square" rtlCol="0">
            <a:spAutoFit/>
          </a:bodyPr>
          <a:lstStyle/>
          <a:p>
            <a:pPr algn="just" fontAlgn="base"/>
            <a:r>
              <a:rPr lang="es-ES" dirty="0"/>
              <a:t>Miss Novak es una maestra que se une al equipo de una escuela de élite para dar clases de nutrición a jóvenes estudiantes. </a:t>
            </a:r>
          </a:p>
          <a:p>
            <a:pPr algn="just" fontAlgn="base"/>
            <a:r>
              <a:rPr lang="es-ES" dirty="0"/>
              <a:t>En poco tiempo, la maestra establece un estrecho vínculo con cinco de sus alumnos, sin que el resto de profesores se dé cuenta de lo que sucede. </a:t>
            </a:r>
          </a:p>
          <a:p>
            <a:pPr algn="just" fontAlgn="base"/>
            <a:r>
              <a:rPr lang="es-ES" dirty="0"/>
              <a:t>Hasta que todo da un inesperado giro muy peligroso.</a:t>
            </a:r>
            <a:endParaRPr lang="es-ES" sz="2000" dirty="0"/>
          </a:p>
        </p:txBody>
      </p:sp>
      <p:sp>
        <p:nvSpPr>
          <p:cNvPr id="4" name="CuadroTexto 3">
            <a:extLst>
              <a:ext uri="{FF2B5EF4-FFF2-40B4-BE49-F238E27FC236}">
                <a16:creationId xmlns:a16="http://schemas.microsoft.com/office/drawing/2014/main" id="{218DAD3E-2905-ABC8-E1EE-016B239BFEBE}"/>
              </a:ext>
            </a:extLst>
          </p:cNvPr>
          <p:cNvSpPr txBox="1"/>
          <p:nvPr/>
        </p:nvSpPr>
        <p:spPr>
          <a:xfrm>
            <a:off x="5369110" y="693453"/>
            <a:ext cx="7671216" cy="584775"/>
          </a:xfrm>
          <a:prstGeom prst="rect">
            <a:avLst/>
          </a:prstGeom>
          <a:noFill/>
        </p:spPr>
        <p:txBody>
          <a:bodyPr wrap="square" rtlCol="0">
            <a:spAutoFit/>
          </a:bodyPr>
          <a:lstStyle/>
          <a:p>
            <a:r>
              <a:rPr lang="es-ES" sz="3200" b="1" dirty="0">
                <a:solidFill>
                  <a:schemeClr val="accent1">
                    <a:lumMod val="75000"/>
                  </a:schemeClr>
                </a:solidFill>
                <a:effectLst>
                  <a:outerShdw blurRad="38100" dist="38100" dir="2700000" algn="tl">
                    <a:srgbClr val="000000">
                      <a:alpha val="43137"/>
                    </a:srgbClr>
                  </a:outerShdw>
                </a:effectLst>
              </a:rPr>
              <a:t>CLUB ZERO</a:t>
            </a:r>
          </a:p>
        </p:txBody>
      </p:sp>
      <p:sp>
        <p:nvSpPr>
          <p:cNvPr id="5" name="Rectángulo 4">
            <a:extLst>
              <a:ext uri="{FF2B5EF4-FFF2-40B4-BE49-F238E27FC236}">
                <a16:creationId xmlns:a16="http://schemas.microsoft.com/office/drawing/2014/main" id="{8F391F64-83A2-832A-B450-E7E462F1FB67}"/>
              </a:ext>
            </a:extLst>
          </p:cNvPr>
          <p:cNvSpPr/>
          <p:nvPr/>
        </p:nvSpPr>
        <p:spPr>
          <a:xfrm>
            <a:off x="3829455" y="4426085"/>
            <a:ext cx="5275634" cy="1477328"/>
          </a:xfrm>
          <a:prstGeom prst="rect">
            <a:avLst/>
          </a:prstGeom>
          <a:solidFill>
            <a:schemeClr val="accent2">
              <a:lumMod val="50000"/>
            </a:schemeClr>
          </a:solidFill>
        </p:spPr>
        <p:txBody>
          <a:bodyPr wrap="square">
            <a:spAutoFit/>
          </a:bodyPr>
          <a:lstStyle/>
          <a:p>
            <a:pPr algn="just" fontAlgn="base"/>
            <a:r>
              <a:rPr lang="es-ES" dirty="0">
                <a:solidFill>
                  <a:schemeClr val="bg1"/>
                </a:solidFill>
              </a:rPr>
              <a:t>Club Zero permite introducir en clase temas como el adoctrinamiento, los trastornos de conducta alimentaria (TCA), la manipulación en el ámbito educativo y la vulnerabilidad de los adolescentes.</a:t>
            </a:r>
          </a:p>
        </p:txBody>
      </p:sp>
      <p:sp>
        <p:nvSpPr>
          <p:cNvPr id="6" name="CuadroTexto 5">
            <a:extLst>
              <a:ext uri="{FF2B5EF4-FFF2-40B4-BE49-F238E27FC236}">
                <a16:creationId xmlns:a16="http://schemas.microsoft.com/office/drawing/2014/main" id="{EA5EBCA1-DDF1-300D-607B-27DDECA263CA}"/>
              </a:ext>
            </a:extLst>
          </p:cNvPr>
          <p:cNvSpPr txBox="1"/>
          <p:nvPr/>
        </p:nvSpPr>
        <p:spPr>
          <a:xfrm>
            <a:off x="3829455" y="524175"/>
            <a:ext cx="1256695" cy="923330"/>
          </a:xfrm>
          <a:prstGeom prst="rect">
            <a:avLst/>
          </a:prstGeom>
          <a:noFill/>
        </p:spPr>
        <p:txBody>
          <a:bodyPr wrap="square" rtlCol="0">
            <a:spAutoFit/>
          </a:bodyPr>
          <a:lstStyle/>
          <a:p>
            <a:r>
              <a:rPr lang="es-ES" sz="5400" dirty="0">
                <a:solidFill>
                  <a:schemeClr val="accent2">
                    <a:lumMod val="50000"/>
                  </a:schemeClr>
                </a:solidFill>
              </a:rPr>
              <a:t>23.</a:t>
            </a:r>
          </a:p>
        </p:txBody>
      </p:sp>
      <p:sp>
        <p:nvSpPr>
          <p:cNvPr id="2" name="CuadroTexto 1">
            <a:extLst>
              <a:ext uri="{FF2B5EF4-FFF2-40B4-BE49-F238E27FC236}">
                <a16:creationId xmlns:a16="http://schemas.microsoft.com/office/drawing/2014/main" id="{D242AA7E-8771-452C-DBB3-C339253E5878}"/>
              </a:ext>
            </a:extLst>
          </p:cNvPr>
          <p:cNvSpPr txBox="1"/>
          <p:nvPr/>
        </p:nvSpPr>
        <p:spPr>
          <a:xfrm rot="20412939">
            <a:off x="734692" y="3148127"/>
            <a:ext cx="2188213" cy="646331"/>
          </a:xfrm>
          <a:prstGeom prst="rect">
            <a:avLst/>
          </a:prstGeom>
          <a:noFill/>
        </p:spPr>
        <p:txBody>
          <a:bodyPr wrap="square" rtlCol="0">
            <a:spAutoFit/>
          </a:bodyPr>
          <a:lstStyle/>
          <a:p>
            <a:r>
              <a:rPr lang="es-ES" dirty="0">
                <a:solidFill>
                  <a:schemeClr val="bg1"/>
                </a:solidFill>
              </a:rPr>
              <a:t>Plataforma digital (NO DVD)</a:t>
            </a:r>
          </a:p>
        </p:txBody>
      </p:sp>
      <p:pic>
        <p:nvPicPr>
          <p:cNvPr id="9" name="Imagen 8">
            <a:extLst>
              <a:ext uri="{FF2B5EF4-FFF2-40B4-BE49-F238E27FC236}">
                <a16:creationId xmlns:a16="http://schemas.microsoft.com/office/drawing/2014/main" id="{BB435A2C-015A-C49D-458C-6FAFAB314855}"/>
              </a:ext>
            </a:extLst>
          </p:cNvPr>
          <p:cNvPicPr>
            <a:picLocks noChangeAspect="1"/>
          </p:cNvPicPr>
          <p:nvPr/>
        </p:nvPicPr>
        <p:blipFill>
          <a:blip r:embed="rId2"/>
          <a:stretch>
            <a:fillRect/>
          </a:stretch>
        </p:blipFill>
        <p:spPr>
          <a:xfrm>
            <a:off x="289810" y="321835"/>
            <a:ext cx="3303020" cy="4104250"/>
          </a:xfrm>
          <a:prstGeom prst="rect">
            <a:avLst/>
          </a:prstGeom>
        </p:spPr>
      </p:pic>
      <p:sp>
        <p:nvSpPr>
          <p:cNvPr id="10" name="Rectángulo 9">
            <a:extLst>
              <a:ext uri="{FF2B5EF4-FFF2-40B4-BE49-F238E27FC236}">
                <a16:creationId xmlns:a16="http://schemas.microsoft.com/office/drawing/2014/main" id="{ADA794E9-8926-66F9-DDC5-81A860601078}"/>
              </a:ext>
            </a:extLst>
          </p:cNvPr>
          <p:cNvSpPr/>
          <p:nvPr/>
        </p:nvSpPr>
        <p:spPr>
          <a:xfrm>
            <a:off x="360421" y="4698229"/>
            <a:ext cx="3232409" cy="461665"/>
          </a:xfrm>
          <a:prstGeom prst="rect">
            <a:avLst/>
          </a:prstGeom>
          <a:solidFill>
            <a:schemeClr val="accent1">
              <a:lumMod val="60000"/>
              <a:lumOff val="40000"/>
            </a:schemeClr>
          </a:solidFill>
          <a:ln>
            <a:solidFill>
              <a:schemeClr val="accent1">
                <a:lumMod val="75000"/>
              </a:schemeClr>
            </a:solidFill>
          </a:ln>
        </p:spPr>
        <p:txBody>
          <a:bodyPr wrap="square">
            <a:spAutoFit/>
          </a:bodyPr>
          <a:lstStyle/>
          <a:p>
            <a:pPr algn="ctr"/>
            <a:r>
              <a:rPr lang="es-ES" sz="2400" dirty="0"/>
              <a:t>BACHILLERATO Y FP</a:t>
            </a:r>
          </a:p>
        </p:txBody>
      </p:sp>
    </p:spTree>
    <p:extLst>
      <p:ext uri="{BB962C8B-B14F-4D97-AF65-F5344CB8AC3E}">
        <p14:creationId xmlns:p14="http://schemas.microsoft.com/office/powerpoint/2010/main" val="3647763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090EE-ACCE-DAEB-807A-96DF87891170}"/>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B592F78D-8517-A7DF-5C43-A03820F674BE}"/>
              </a:ext>
            </a:extLst>
          </p:cNvPr>
          <p:cNvSpPr txBox="1"/>
          <p:nvPr/>
        </p:nvSpPr>
        <p:spPr>
          <a:xfrm>
            <a:off x="704538" y="1409866"/>
            <a:ext cx="6520721" cy="1938992"/>
          </a:xfrm>
          <a:prstGeom prst="rect">
            <a:avLst/>
          </a:prstGeom>
          <a:noFill/>
        </p:spPr>
        <p:txBody>
          <a:bodyPr wrap="square" rtlCol="0">
            <a:spAutoFit/>
          </a:bodyPr>
          <a:lstStyle/>
          <a:p>
            <a:pPr algn="just" fontAlgn="base"/>
            <a:r>
              <a:rPr lang="es-ES" sz="2400" dirty="0"/>
              <a:t>Kate y Charlie son una joven pareja unida por su amor a la música, la diversión y la bebida. Cuando Kate decide dejar de beber, su nuevo estilo de vida pondrá en peligro su relación con Charlie.</a:t>
            </a:r>
          </a:p>
        </p:txBody>
      </p:sp>
      <p:sp>
        <p:nvSpPr>
          <p:cNvPr id="4" name="CuadroTexto 3">
            <a:extLst>
              <a:ext uri="{FF2B5EF4-FFF2-40B4-BE49-F238E27FC236}">
                <a16:creationId xmlns:a16="http://schemas.microsoft.com/office/drawing/2014/main" id="{A25B45EC-075F-A564-79C6-78C97C22E5CD}"/>
              </a:ext>
            </a:extLst>
          </p:cNvPr>
          <p:cNvSpPr txBox="1"/>
          <p:nvPr/>
        </p:nvSpPr>
        <p:spPr>
          <a:xfrm>
            <a:off x="1801299" y="650367"/>
            <a:ext cx="7671216" cy="584775"/>
          </a:xfrm>
          <a:prstGeom prst="rect">
            <a:avLst/>
          </a:prstGeom>
          <a:noFill/>
        </p:spPr>
        <p:txBody>
          <a:bodyPr wrap="square" rtlCol="0">
            <a:spAutoFit/>
          </a:bodyPr>
          <a:lstStyle/>
          <a:p>
            <a:r>
              <a:rPr lang="es-ES" sz="3200" b="1" dirty="0">
                <a:solidFill>
                  <a:schemeClr val="accent1">
                    <a:lumMod val="75000"/>
                  </a:schemeClr>
                </a:solidFill>
                <a:effectLst>
                  <a:outerShdw blurRad="38100" dist="38100" dir="2700000" algn="tl">
                    <a:srgbClr val="000000">
                      <a:alpha val="43137"/>
                    </a:srgbClr>
                  </a:outerShdw>
                </a:effectLst>
              </a:rPr>
              <a:t>TOCANDO FONDO</a:t>
            </a:r>
          </a:p>
        </p:txBody>
      </p:sp>
      <p:sp>
        <p:nvSpPr>
          <p:cNvPr id="5" name="Rectángulo 4">
            <a:extLst>
              <a:ext uri="{FF2B5EF4-FFF2-40B4-BE49-F238E27FC236}">
                <a16:creationId xmlns:a16="http://schemas.microsoft.com/office/drawing/2014/main" id="{6CEF3442-041E-E57E-4AB1-9F3438EB7DA6}"/>
              </a:ext>
            </a:extLst>
          </p:cNvPr>
          <p:cNvSpPr/>
          <p:nvPr/>
        </p:nvSpPr>
        <p:spPr>
          <a:xfrm>
            <a:off x="773837" y="4637973"/>
            <a:ext cx="10644326" cy="1569660"/>
          </a:xfrm>
          <a:prstGeom prst="rect">
            <a:avLst/>
          </a:prstGeom>
          <a:solidFill>
            <a:schemeClr val="accent2">
              <a:lumMod val="50000"/>
            </a:schemeClr>
          </a:solidFill>
        </p:spPr>
        <p:txBody>
          <a:bodyPr wrap="square">
            <a:spAutoFit/>
          </a:bodyPr>
          <a:lstStyle/>
          <a:p>
            <a:pPr algn="just" fontAlgn="base"/>
            <a:r>
              <a:rPr lang="es-ES" sz="2400" dirty="0">
                <a:solidFill>
                  <a:schemeClr val="bg1"/>
                </a:solidFill>
              </a:rPr>
              <a:t>El trabajo con Tocando fondo tiene como primer gran objetivo la concienciación de los alumnos en cuanto a las adicciones, concretamente el alcoholismo. Aunque también se tratará el tema de las relaciones interpersonales y dos valores: la superación y la sinceridad.</a:t>
            </a:r>
          </a:p>
        </p:txBody>
      </p:sp>
      <p:sp>
        <p:nvSpPr>
          <p:cNvPr id="6" name="CuadroTexto 5">
            <a:extLst>
              <a:ext uri="{FF2B5EF4-FFF2-40B4-BE49-F238E27FC236}">
                <a16:creationId xmlns:a16="http://schemas.microsoft.com/office/drawing/2014/main" id="{BA05FF8E-33EA-C4C0-3A53-B7524F644ECD}"/>
              </a:ext>
            </a:extLst>
          </p:cNvPr>
          <p:cNvSpPr txBox="1"/>
          <p:nvPr/>
        </p:nvSpPr>
        <p:spPr>
          <a:xfrm>
            <a:off x="572104" y="435183"/>
            <a:ext cx="1256695" cy="923330"/>
          </a:xfrm>
          <a:prstGeom prst="rect">
            <a:avLst/>
          </a:prstGeom>
          <a:noFill/>
        </p:spPr>
        <p:txBody>
          <a:bodyPr wrap="square" rtlCol="0">
            <a:spAutoFit/>
          </a:bodyPr>
          <a:lstStyle/>
          <a:p>
            <a:r>
              <a:rPr lang="es-ES" sz="5400" dirty="0">
                <a:solidFill>
                  <a:schemeClr val="accent2">
                    <a:lumMod val="50000"/>
                  </a:schemeClr>
                </a:solidFill>
              </a:rPr>
              <a:t>24.</a:t>
            </a:r>
          </a:p>
        </p:txBody>
      </p:sp>
      <p:sp>
        <p:nvSpPr>
          <p:cNvPr id="7" name="Rectángulo 6">
            <a:extLst>
              <a:ext uri="{FF2B5EF4-FFF2-40B4-BE49-F238E27FC236}">
                <a16:creationId xmlns:a16="http://schemas.microsoft.com/office/drawing/2014/main" id="{6CA879C0-797F-3D6D-C771-A5528555551F}"/>
              </a:ext>
            </a:extLst>
          </p:cNvPr>
          <p:cNvSpPr/>
          <p:nvPr/>
        </p:nvSpPr>
        <p:spPr>
          <a:xfrm>
            <a:off x="2374046" y="3509143"/>
            <a:ext cx="3954782" cy="461665"/>
          </a:xfrm>
          <a:prstGeom prst="rect">
            <a:avLst/>
          </a:prstGeom>
          <a:solidFill>
            <a:schemeClr val="accent1">
              <a:lumMod val="60000"/>
              <a:lumOff val="40000"/>
            </a:schemeClr>
          </a:solidFill>
          <a:ln>
            <a:solidFill>
              <a:schemeClr val="accent1">
                <a:lumMod val="75000"/>
              </a:schemeClr>
            </a:solidFill>
          </a:ln>
        </p:spPr>
        <p:txBody>
          <a:bodyPr wrap="square">
            <a:spAutoFit/>
          </a:bodyPr>
          <a:lstStyle/>
          <a:p>
            <a:pPr algn="ctr"/>
            <a:r>
              <a:rPr lang="es-ES" sz="2400" dirty="0"/>
              <a:t>BACHILLERATO Y FP</a:t>
            </a:r>
          </a:p>
        </p:txBody>
      </p:sp>
      <p:pic>
        <p:nvPicPr>
          <p:cNvPr id="8" name="Imagen 7">
            <a:extLst>
              <a:ext uri="{FF2B5EF4-FFF2-40B4-BE49-F238E27FC236}">
                <a16:creationId xmlns:a16="http://schemas.microsoft.com/office/drawing/2014/main" id="{AF5BCABB-71E4-30BF-F64B-9CC183E496BB}"/>
              </a:ext>
            </a:extLst>
          </p:cNvPr>
          <p:cNvPicPr>
            <a:picLocks noChangeAspect="1"/>
          </p:cNvPicPr>
          <p:nvPr/>
        </p:nvPicPr>
        <p:blipFill>
          <a:blip r:embed="rId2"/>
          <a:stretch>
            <a:fillRect/>
          </a:stretch>
        </p:blipFill>
        <p:spPr>
          <a:xfrm>
            <a:off x="7463381" y="802749"/>
            <a:ext cx="3954782" cy="3258622"/>
          </a:xfrm>
          <a:prstGeom prst="rect">
            <a:avLst/>
          </a:prstGeom>
        </p:spPr>
      </p:pic>
    </p:spTree>
    <p:extLst>
      <p:ext uri="{BB962C8B-B14F-4D97-AF65-F5344CB8AC3E}">
        <p14:creationId xmlns:p14="http://schemas.microsoft.com/office/powerpoint/2010/main" val="24015134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19B6C-3937-73CA-6E6E-3164208CED4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0807F0-047A-4D4A-2247-3B124CB9027D}"/>
              </a:ext>
            </a:extLst>
          </p:cNvPr>
          <p:cNvSpPr txBox="1"/>
          <p:nvPr/>
        </p:nvSpPr>
        <p:spPr>
          <a:xfrm>
            <a:off x="1200451" y="1415760"/>
            <a:ext cx="5794485" cy="2031325"/>
          </a:xfrm>
          <a:prstGeom prst="rect">
            <a:avLst/>
          </a:prstGeom>
          <a:noFill/>
        </p:spPr>
        <p:txBody>
          <a:bodyPr wrap="square" rtlCol="0">
            <a:spAutoFit/>
          </a:bodyPr>
          <a:lstStyle/>
          <a:p>
            <a:pPr algn="just" fontAlgn="base"/>
            <a:r>
              <a:rPr lang="es-ES" dirty="0"/>
              <a:t>Gabriel tiene 10 años y vive en un cómodo vecindario de expatriados en Burundi, su "pequeño país". Gabriel es un niño normal, feliz y despreocupado, que vive aventuras cotidianas con sus amigos y su hermana pequeña. De repente, en 1993, las tensiones estallan en el país vecino, Ruanda, poniendo en peligro tanto a su familia como a su inocencia.</a:t>
            </a:r>
            <a:endParaRPr lang="es-ES" sz="2000" dirty="0"/>
          </a:p>
        </p:txBody>
      </p:sp>
      <p:sp>
        <p:nvSpPr>
          <p:cNvPr id="4" name="CuadroTexto 3">
            <a:extLst>
              <a:ext uri="{FF2B5EF4-FFF2-40B4-BE49-F238E27FC236}">
                <a16:creationId xmlns:a16="http://schemas.microsoft.com/office/drawing/2014/main" id="{893F5830-104F-772F-C862-0002FAC265E3}"/>
              </a:ext>
            </a:extLst>
          </p:cNvPr>
          <p:cNvSpPr txBox="1"/>
          <p:nvPr/>
        </p:nvSpPr>
        <p:spPr>
          <a:xfrm>
            <a:off x="1801299" y="650367"/>
            <a:ext cx="7671216" cy="584775"/>
          </a:xfrm>
          <a:prstGeom prst="rect">
            <a:avLst/>
          </a:prstGeom>
          <a:noFill/>
        </p:spPr>
        <p:txBody>
          <a:bodyPr wrap="square" rtlCol="0">
            <a:spAutoFit/>
          </a:bodyPr>
          <a:lstStyle/>
          <a:p>
            <a:r>
              <a:rPr lang="es-ES" sz="3200" b="1" dirty="0">
                <a:solidFill>
                  <a:schemeClr val="accent1">
                    <a:lumMod val="75000"/>
                  </a:schemeClr>
                </a:solidFill>
                <a:effectLst>
                  <a:outerShdw blurRad="38100" dist="38100" dir="2700000" algn="tl">
                    <a:srgbClr val="000000">
                      <a:alpha val="43137"/>
                    </a:srgbClr>
                  </a:outerShdw>
                </a:effectLst>
              </a:rPr>
              <a:t>PEQUEÑO PAIS</a:t>
            </a:r>
          </a:p>
        </p:txBody>
      </p:sp>
      <p:sp>
        <p:nvSpPr>
          <p:cNvPr id="5" name="Rectángulo 4">
            <a:extLst>
              <a:ext uri="{FF2B5EF4-FFF2-40B4-BE49-F238E27FC236}">
                <a16:creationId xmlns:a16="http://schemas.microsoft.com/office/drawing/2014/main" id="{EBA3C8A8-20B1-B13A-ECA7-ACF9102D6194}"/>
              </a:ext>
            </a:extLst>
          </p:cNvPr>
          <p:cNvSpPr/>
          <p:nvPr/>
        </p:nvSpPr>
        <p:spPr>
          <a:xfrm>
            <a:off x="1200450" y="4720552"/>
            <a:ext cx="9831655" cy="1631216"/>
          </a:xfrm>
          <a:prstGeom prst="rect">
            <a:avLst/>
          </a:prstGeom>
          <a:solidFill>
            <a:schemeClr val="accent2">
              <a:lumMod val="50000"/>
            </a:schemeClr>
          </a:solidFill>
        </p:spPr>
        <p:txBody>
          <a:bodyPr wrap="square">
            <a:spAutoFit/>
          </a:bodyPr>
          <a:lstStyle/>
          <a:p>
            <a:pPr algn="just" fontAlgn="base"/>
            <a:r>
              <a:rPr lang="es-ES" sz="2000" dirty="0">
                <a:solidFill>
                  <a:schemeClr val="bg1"/>
                </a:solidFill>
              </a:rPr>
              <a:t>Esta película francesa puede convertirse en una herramienta excelente para acercar al alumnado a un país del África oriental tan desconocido como Burundi y analizar en profundidad el genocidio ruandés, además de poder tratar temas como el racismo, la preadolescencia y la violencia con la idea de prevenir la drogodependencia y otras adicciones.</a:t>
            </a:r>
          </a:p>
        </p:txBody>
      </p:sp>
      <p:sp>
        <p:nvSpPr>
          <p:cNvPr id="6" name="CuadroTexto 5">
            <a:extLst>
              <a:ext uri="{FF2B5EF4-FFF2-40B4-BE49-F238E27FC236}">
                <a16:creationId xmlns:a16="http://schemas.microsoft.com/office/drawing/2014/main" id="{253E4332-7999-BB33-407F-BB76736B846B}"/>
              </a:ext>
            </a:extLst>
          </p:cNvPr>
          <p:cNvSpPr txBox="1"/>
          <p:nvPr/>
        </p:nvSpPr>
        <p:spPr>
          <a:xfrm>
            <a:off x="572104" y="435183"/>
            <a:ext cx="1256695" cy="923330"/>
          </a:xfrm>
          <a:prstGeom prst="rect">
            <a:avLst/>
          </a:prstGeom>
          <a:noFill/>
        </p:spPr>
        <p:txBody>
          <a:bodyPr wrap="square" rtlCol="0">
            <a:spAutoFit/>
          </a:bodyPr>
          <a:lstStyle/>
          <a:p>
            <a:r>
              <a:rPr lang="es-ES" sz="5400" dirty="0">
                <a:solidFill>
                  <a:schemeClr val="accent2">
                    <a:lumMod val="50000"/>
                  </a:schemeClr>
                </a:solidFill>
              </a:rPr>
              <a:t>25.</a:t>
            </a:r>
          </a:p>
        </p:txBody>
      </p:sp>
      <p:sp>
        <p:nvSpPr>
          <p:cNvPr id="7" name="Rectángulo 6">
            <a:extLst>
              <a:ext uri="{FF2B5EF4-FFF2-40B4-BE49-F238E27FC236}">
                <a16:creationId xmlns:a16="http://schemas.microsoft.com/office/drawing/2014/main" id="{653A893B-EEFE-C3CD-9362-EB36009CA4D0}"/>
              </a:ext>
            </a:extLst>
          </p:cNvPr>
          <p:cNvSpPr/>
          <p:nvPr/>
        </p:nvSpPr>
        <p:spPr>
          <a:xfrm>
            <a:off x="1828799" y="3738826"/>
            <a:ext cx="4409628" cy="461665"/>
          </a:xfrm>
          <a:prstGeom prst="rect">
            <a:avLst/>
          </a:prstGeom>
          <a:solidFill>
            <a:schemeClr val="accent1">
              <a:lumMod val="60000"/>
              <a:lumOff val="40000"/>
            </a:schemeClr>
          </a:solidFill>
          <a:ln>
            <a:solidFill>
              <a:schemeClr val="accent1">
                <a:lumMod val="75000"/>
              </a:schemeClr>
            </a:solidFill>
          </a:ln>
        </p:spPr>
        <p:txBody>
          <a:bodyPr wrap="square">
            <a:spAutoFit/>
          </a:bodyPr>
          <a:lstStyle/>
          <a:p>
            <a:pPr algn="ctr"/>
            <a:r>
              <a:rPr lang="es-ES" sz="2400" dirty="0"/>
              <a:t>BACHILLERATO Y FP</a:t>
            </a:r>
            <a:endParaRPr lang="es-ES" sz="2400"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8" name="Imagen 7">
            <a:extLst>
              <a:ext uri="{FF2B5EF4-FFF2-40B4-BE49-F238E27FC236}">
                <a16:creationId xmlns:a16="http://schemas.microsoft.com/office/drawing/2014/main" id="{CD544AC1-2699-78A6-BD19-CE671CF4DFD9}"/>
              </a:ext>
            </a:extLst>
          </p:cNvPr>
          <p:cNvPicPr>
            <a:picLocks noChangeAspect="1"/>
          </p:cNvPicPr>
          <p:nvPr/>
        </p:nvPicPr>
        <p:blipFill>
          <a:blip r:embed="rId2"/>
          <a:stretch>
            <a:fillRect/>
          </a:stretch>
        </p:blipFill>
        <p:spPr>
          <a:xfrm>
            <a:off x="7210269" y="698998"/>
            <a:ext cx="3821837" cy="3443096"/>
          </a:xfrm>
          <a:prstGeom prst="rect">
            <a:avLst/>
          </a:prstGeom>
        </p:spPr>
      </p:pic>
    </p:spTree>
    <p:extLst>
      <p:ext uri="{BB962C8B-B14F-4D97-AF65-F5344CB8AC3E}">
        <p14:creationId xmlns:p14="http://schemas.microsoft.com/office/powerpoint/2010/main" val="18940028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2152650" y="685800"/>
            <a:ext cx="7829550" cy="838200"/>
          </a:xfrm>
          <a:solidFill>
            <a:schemeClr val="accent6">
              <a:lumMod val="50000"/>
            </a:schemeClr>
          </a:solidFill>
        </p:spPr>
        <p:txBody>
          <a:bodyPr>
            <a:noAutofit/>
          </a:bodyPr>
          <a:lstStyle/>
          <a:p>
            <a:r>
              <a:rPr lang="es-ES" sz="4400" b="1" dirty="0">
                <a:solidFill>
                  <a:schemeClr val="bg1"/>
                </a:solidFill>
              </a:rPr>
              <a:t>MATERIALES</a:t>
            </a:r>
          </a:p>
        </p:txBody>
      </p:sp>
      <p:sp>
        <p:nvSpPr>
          <p:cNvPr id="7" name="Título 2"/>
          <p:cNvSpPr txBox="1">
            <a:spLocks/>
          </p:cNvSpPr>
          <p:nvPr/>
        </p:nvSpPr>
        <p:spPr>
          <a:xfrm>
            <a:off x="4660514" y="2057400"/>
            <a:ext cx="5314066" cy="4114800"/>
          </a:xfrm>
          <a:prstGeom prst="rect">
            <a:avLst/>
          </a:prstGeom>
          <a:solidFill>
            <a:schemeClr val="accent2">
              <a:lumMod val="50000"/>
            </a:schemeClr>
          </a:solidFill>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s-ES" sz="2400" b="1" dirty="0">
                <a:solidFill>
                  <a:schemeClr val="bg1"/>
                </a:solidFill>
              </a:rPr>
              <a:t>SOPORTES DIDÁCTICOS:</a:t>
            </a:r>
          </a:p>
          <a:p>
            <a:endParaRPr lang="es-ES" sz="2400" b="1" i="1" dirty="0">
              <a:solidFill>
                <a:schemeClr val="bg1"/>
              </a:solidFill>
            </a:endParaRPr>
          </a:p>
          <a:p>
            <a:r>
              <a:rPr lang="es-ES" sz="2400" b="1" i="1" dirty="0">
                <a:solidFill>
                  <a:schemeClr val="bg1"/>
                </a:solidFill>
              </a:rPr>
              <a:t>Préstamo de Películas</a:t>
            </a:r>
            <a:r>
              <a:rPr lang="es-ES" sz="2400" dirty="0">
                <a:solidFill>
                  <a:schemeClr val="bg1"/>
                </a:solidFill>
              </a:rPr>
              <a:t> en formato </a:t>
            </a:r>
            <a:r>
              <a:rPr lang="es-ES" sz="3200" dirty="0">
                <a:solidFill>
                  <a:schemeClr val="bg1"/>
                </a:solidFill>
              </a:rPr>
              <a:t>DVD </a:t>
            </a:r>
            <a:r>
              <a:rPr lang="es-ES" sz="2400" dirty="0">
                <a:solidFill>
                  <a:schemeClr val="bg1"/>
                </a:solidFill>
              </a:rPr>
              <a:t>para su visionado en el aula. </a:t>
            </a:r>
          </a:p>
          <a:p>
            <a:endParaRPr lang="es-ES" sz="2400" dirty="0">
              <a:solidFill>
                <a:schemeClr val="bg1"/>
              </a:solidFill>
            </a:endParaRPr>
          </a:p>
          <a:p>
            <a:r>
              <a:rPr lang="es-ES" sz="2400" b="1" i="1" dirty="0">
                <a:solidFill>
                  <a:schemeClr val="bg1"/>
                </a:solidFill>
              </a:rPr>
              <a:t>Guía</a:t>
            </a:r>
            <a:r>
              <a:rPr lang="es-ES" sz="2400" dirty="0">
                <a:solidFill>
                  <a:schemeClr val="bg1"/>
                </a:solidFill>
              </a:rPr>
              <a:t> metodológica para el PROFESORADO.</a:t>
            </a:r>
          </a:p>
          <a:p>
            <a:pPr marL="0" indent="0">
              <a:buNone/>
            </a:pPr>
            <a:r>
              <a:rPr lang="es-ES" sz="2400" dirty="0">
                <a:solidFill>
                  <a:schemeClr val="bg1"/>
                </a:solidFill>
              </a:rPr>
              <a:t> </a:t>
            </a:r>
          </a:p>
          <a:p>
            <a:r>
              <a:rPr lang="es-ES" sz="2400" b="1" i="1" dirty="0">
                <a:solidFill>
                  <a:schemeClr val="bg1"/>
                </a:solidFill>
              </a:rPr>
              <a:t>Cuadernos para el </a:t>
            </a:r>
            <a:r>
              <a:rPr lang="es-ES" sz="2400" dirty="0">
                <a:solidFill>
                  <a:schemeClr val="bg1"/>
                </a:solidFill>
              </a:rPr>
              <a:t>ALUMNADO/página web de actividades.</a:t>
            </a:r>
          </a:p>
        </p:txBody>
      </p:sp>
      <p:pic>
        <p:nvPicPr>
          <p:cNvPr id="92162" name="Picture 2" descr="Programa Salud en Curso 20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895095">
            <a:off x="2119329" y="3019222"/>
            <a:ext cx="2271190" cy="2997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47032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772303" y="455795"/>
            <a:ext cx="8216088" cy="4708981"/>
          </a:xfrm>
          <a:prstGeom prst="rect">
            <a:avLst/>
          </a:prstGeom>
          <a:noFill/>
          <a:ln w="38100">
            <a:solidFill>
              <a:schemeClr val="accent1"/>
            </a:solidFill>
          </a:ln>
        </p:spPr>
        <p:txBody>
          <a:bodyPr wrap="square" rtlCol="0">
            <a:spAutoFit/>
          </a:bodyPr>
          <a:lstStyle/>
          <a:p>
            <a:endParaRPr lang="es-ES" sz="3200" b="1" dirty="0">
              <a:solidFill>
                <a:schemeClr val="accent1">
                  <a:lumMod val="75000"/>
                </a:schemeClr>
              </a:solidFill>
              <a:effectLst>
                <a:outerShdw blurRad="38100" dist="38100" dir="2700000" algn="tl">
                  <a:srgbClr val="000000">
                    <a:alpha val="43137"/>
                  </a:srgbClr>
                </a:outerShdw>
              </a:effectLst>
            </a:endParaRPr>
          </a:p>
          <a:p>
            <a:pPr marL="534988"/>
            <a:r>
              <a:rPr lang="es-ES" sz="3200" b="1" dirty="0">
                <a:solidFill>
                  <a:schemeClr val="accent1">
                    <a:lumMod val="75000"/>
                  </a:schemeClr>
                </a:solidFill>
                <a:effectLst>
                  <a:outerShdw blurRad="38100" dist="38100" dir="2700000" algn="tl">
                    <a:srgbClr val="000000">
                      <a:alpha val="43137"/>
                    </a:srgbClr>
                  </a:outerShdw>
                </a:effectLst>
              </a:rPr>
              <a:t>PARA SOLICITAR PELICULAS Y MATERIAL</a:t>
            </a:r>
          </a:p>
          <a:p>
            <a:pPr marL="534988"/>
            <a:endParaRPr lang="es-ES" sz="3200" b="1" dirty="0">
              <a:solidFill>
                <a:schemeClr val="accent1">
                  <a:lumMod val="75000"/>
                </a:schemeClr>
              </a:solidFill>
              <a:effectLst>
                <a:outerShdw blurRad="38100" dist="38100" dir="2700000" algn="tl">
                  <a:srgbClr val="000000">
                    <a:alpha val="43137"/>
                  </a:srgbClr>
                </a:outerShdw>
              </a:effectLst>
            </a:endParaRPr>
          </a:p>
          <a:p>
            <a:pPr marL="534988"/>
            <a:r>
              <a:rPr lang="es-ES" sz="3200" b="1" dirty="0">
                <a:effectLst>
                  <a:outerShdw blurRad="38100" dist="38100" dir="2700000" algn="tl">
                    <a:srgbClr val="000000">
                      <a:alpha val="43137"/>
                    </a:srgbClr>
                  </a:outerShdw>
                </a:effectLst>
              </a:rPr>
              <a:t>CONSEJERIA DE SALUD</a:t>
            </a:r>
          </a:p>
          <a:p>
            <a:pPr marL="534988"/>
            <a:r>
              <a:rPr lang="es-ES" sz="3200" b="1" dirty="0">
                <a:solidFill>
                  <a:schemeClr val="accent1">
                    <a:lumMod val="75000"/>
                  </a:schemeClr>
                </a:solidFill>
                <a:effectLst>
                  <a:outerShdw blurRad="38100" dist="38100" dir="2700000" algn="tl">
                    <a:srgbClr val="000000">
                      <a:alpha val="43137"/>
                    </a:srgbClr>
                  </a:outerShdw>
                </a:effectLst>
              </a:rPr>
              <a:t>Servicio de Adicciones</a:t>
            </a:r>
          </a:p>
          <a:p>
            <a:pPr marL="534988"/>
            <a:endParaRPr lang="es-ES" sz="3200" b="1" dirty="0">
              <a:solidFill>
                <a:schemeClr val="accent1">
                  <a:lumMod val="75000"/>
                </a:schemeClr>
              </a:solidFill>
              <a:effectLst>
                <a:outerShdw blurRad="38100" dist="38100" dir="2700000" algn="tl">
                  <a:srgbClr val="000000">
                    <a:alpha val="43137"/>
                  </a:srgbClr>
                </a:outerShdw>
              </a:effectLst>
            </a:endParaRPr>
          </a:p>
          <a:p>
            <a:pPr marL="534988"/>
            <a:endParaRPr lang="es-ES" dirty="0"/>
          </a:p>
          <a:p>
            <a:pPr marL="534988"/>
            <a:r>
              <a:rPr lang="es-ES" dirty="0"/>
              <a:t>Correo electrónico: 		</a:t>
            </a:r>
            <a:r>
              <a:rPr lang="es-ES" dirty="0">
                <a:hlinkClick r:id="rId2"/>
              </a:rPr>
              <a:t>prdces@cantabria.es</a:t>
            </a:r>
            <a:endParaRPr lang="es-ES" dirty="0"/>
          </a:p>
          <a:p>
            <a:pPr marL="534988"/>
            <a:endParaRPr lang="es-ES" dirty="0"/>
          </a:p>
          <a:p>
            <a:pPr marL="534988"/>
            <a:r>
              <a:rPr lang="es-ES" dirty="0"/>
              <a:t>Teléfono: 				</a:t>
            </a:r>
            <a:r>
              <a:rPr lang="es-ES" b="1" dirty="0"/>
              <a:t>942 20 79 53</a:t>
            </a:r>
          </a:p>
          <a:p>
            <a:pPr marL="534988"/>
            <a:endParaRPr lang="es-ES" b="1" dirty="0"/>
          </a:p>
          <a:p>
            <a:pPr marL="534988"/>
            <a:endParaRPr lang="es-ES" b="1" dirty="0"/>
          </a:p>
        </p:txBody>
      </p:sp>
      <p:pic>
        <p:nvPicPr>
          <p:cNvPr id="4098" name="Picture 2" descr="http://prensajuvenil.org/wp-content/uploads/2019/04/apj.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0240" y="5280462"/>
            <a:ext cx="1114498" cy="1366954"/>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4">
            <a:extLst>
              <a:ext uri="{28A0092B-C50C-407E-A947-70E740481C1C}">
                <a14:useLocalDpi xmlns:a14="http://schemas.microsoft.com/office/drawing/2010/main" val="0"/>
              </a:ext>
            </a:extLst>
          </a:blip>
          <a:srcRect l="9534" r="58387" b="20453"/>
          <a:stretch/>
        </p:blipFill>
        <p:spPr>
          <a:xfrm>
            <a:off x="1981994" y="5280462"/>
            <a:ext cx="2165204" cy="1433814"/>
          </a:xfrm>
          <a:prstGeom prst="rect">
            <a:avLst/>
          </a:prstGeom>
        </p:spPr>
      </p:pic>
    </p:spTree>
    <p:extLst>
      <p:ext uri="{BB962C8B-B14F-4D97-AF65-F5344CB8AC3E}">
        <p14:creationId xmlns:p14="http://schemas.microsoft.com/office/powerpoint/2010/main" val="295612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a:xfrm>
            <a:off x="552451" y="2190750"/>
            <a:ext cx="8858250" cy="4057650"/>
          </a:xfrm>
        </p:spPr>
        <p:txBody>
          <a:bodyPr>
            <a:normAutofit/>
          </a:bodyPr>
          <a:lstStyle/>
          <a:p>
            <a:pPr fontAlgn="base">
              <a:lnSpc>
                <a:spcPct val="107000"/>
              </a:lnSpc>
              <a:spcAft>
                <a:spcPts val="1800"/>
              </a:spcAft>
            </a:pPr>
            <a:r>
              <a:rPr lang="es-ES" sz="2400"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Los temas que se trabajan en el programa Salud en curso para Primaria van dirigidos a la </a:t>
            </a:r>
            <a:r>
              <a:rPr lang="es-ES" sz="2400" b="1"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MEJORA DEL APRENDIZAJE ACADÉMICO Y SOCIO-EMOTIVO, </a:t>
            </a:r>
            <a:r>
              <a:rPr lang="es-ES" sz="2400"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centrándose en los siguientes aspectos:</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lvl="0" fontAlgn="base">
              <a:lnSpc>
                <a:spcPct val="107000"/>
              </a:lnSpc>
              <a:spcBef>
                <a:spcPts val="300"/>
              </a:spcBef>
              <a:buSzPts val="1000"/>
              <a:buFont typeface="Wingdings" panose="05000000000000000000" pitchFamily="2" charset="2"/>
              <a:buChar char="v"/>
              <a:tabLst>
                <a:tab pos="457200" algn="l"/>
              </a:tabLst>
            </a:pPr>
            <a:r>
              <a:rPr lang="es-ES" sz="2400"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Autocontrol.</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lvl="0" fontAlgn="base">
              <a:lnSpc>
                <a:spcPct val="107000"/>
              </a:lnSpc>
              <a:spcBef>
                <a:spcPts val="300"/>
              </a:spcBef>
              <a:buSzPts val="1000"/>
              <a:buFont typeface="Wingdings" panose="05000000000000000000" pitchFamily="2" charset="2"/>
              <a:buChar char="v"/>
              <a:tabLst>
                <a:tab pos="457200" algn="l"/>
              </a:tabLst>
            </a:pPr>
            <a:r>
              <a:rPr lang="es-ES" sz="2400"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Conciencia emocional.</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lvl="0" fontAlgn="base">
              <a:lnSpc>
                <a:spcPct val="107000"/>
              </a:lnSpc>
              <a:spcBef>
                <a:spcPts val="300"/>
              </a:spcBef>
              <a:buSzPts val="1000"/>
              <a:buFont typeface="Wingdings" panose="05000000000000000000" pitchFamily="2" charset="2"/>
              <a:buChar char="v"/>
              <a:tabLst>
                <a:tab pos="457200" algn="l"/>
              </a:tabLst>
            </a:pPr>
            <a:r>
              <a:rPr lang="es-ES" sz="2400"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Comunicación.</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lvl="0" fontAlgn="base">
              <a:lnSpc>
                <a:spcPct val="107000"/>
              </a:lnSpc>
              <a:spcBef>
                <a:spcPts val="300"/>
              </a:spcBef>
              <a:buSzPts val="1000"/>
              <a:buFont typeface="Wingdings" panose="05000000000000000000" pitchFamily="2" charset="2"/>
              <a:buChar char="v"/>
              <a:tabLst>
                <a:tab pos="457200" algn="l"/>
              </a:tabLst>
            </a:pPr>
            <a:r>
              <a:rPr lang="es-ES" sz="2400"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Solución de los problemas sociales y relación con los padres.</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lvl="0" fontAlgn="base">
              <a:lnSpc>
                <a:spcPct val="107000"/>
              </a:lnSpc>
              <a:spcBef>
                <a:spcPts val="300"/>
              </a:spcBef>
              <a:buSzPts val="1000"/>
              <a:buFont typeface="Wingdings" panose="05000000000000000000" pitchFamily="2" charset="2"/>
              <a:buChar char="v"/>
              <a:tabLst>
                <a:tab pos="457200" algn="l"/>
              </a:tabLst>
            </a:pPr>
            <a:r>
              <a:rPr lang="es-ES" sz="2400" dirty="0">
                <a:solidFill>
                  <a:srgbClr val="333333"/>
                </a:solidFill>
                <a:latin typeface="Arial" panose="020B0604020202020204" pitchFamily="34" charset="0"/>
                <a:ea typeface="Times New Roman" panose="02020603050405020304" pitchFamily="18" charset="0"/>
                <a:cs typeface="Times New Roman" panose="02020603050405020304" pitchFamily="18" charset="0"/>
              </a:rPr>
              <a:t>Soporte académico.</a:t>
            </a:r>
            <a:endParaRPr lang="es-ES"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ángulo 7"/>
          <p:cNvSpPr/>
          <p:nvPr/>
        </p:nvSpPr>
        <p:spPr>
          <a:xfrm>
            <a:off x="428625" y="356711"/>
            <a:ext cx="8858250" cy="1569660"/>
          </a:xfrm>
          <a:prstGeom prst="rect">
            <a:avLst/>
          </a:prstGeom>
          <a:solidFill>
            <a:schemeClr val="accent2">
              <a:lumMod val="50000"/>
            </a:schemeClr>
          </a:solidFill>
        </p:spPr>
        <p:txBody>
          <a:bodyPr wrap="square">
            <a:spAutoFit/>
          </a:bodyPr>
          <a:lstStyle/>
          <a:p>
            <a:r>
              <a:rPr lang="es-ES" sz="2400" dirty="0">
                <a:solidFill>
                  <a:schemeClr val="bg1"/>
                </a:solidFill>
              </a:rPr>
              <a:t>A la hora de hablar de prevención, no sólo es importante orientar la prevención sobre los temas directamente relacionados con la problemática, sino también tratar los </a:t>
            </a:r>
            <a:r>
              <a:rPr lang="es-ES" sz="2400" b="1" dirty="0">
                <a:solidFill>
                  <a:schemeClr val="bg1"/>
                </a:solidFill>
              </a:rPr>
              <a:t>ASPECTOS TRANSVERSALES </a:t>
            </a:r>
            <a:r>
              <a:rPr lang="es-ES" sz="2400" dirty="0">
                <a:solidFill>
                  <a:schemeClr val="bg1"/>
                </a:solidFill>
              </a:rPr>
              <a:t>que la condicionan y potencian.</a:t>
            </a:r>
            <a:endParaRPr lang="es-ES" sz="2400" dirty="0">
              <a:solidFill>
                <a:schemeClr val="bg1"/>
              </a:solidFill>
              <a:latin typeface="+mj-lt"/>
              <a:ea typeface="+mj-ea"/>
              <a:cs typeface="+mj-cs"/>
            </a:endParaRPr>
          </a:p>
        </p:txBody>
      </p:sp>
    </p:spTree>
    <p:extLst>
      <p:ext uri="{BB962C8B-B14F-4D97-AF65-F5344CB8AC3E}">
        <p14:creationId xmlns:p14="http://schemas.microsoft.com/office/powerpoint/2010/main" val="2747151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677334" y="609600"/>
            <a:ext cx="8596668" cy="561975"/>
          </a:xfrm>
        </p:spPr>
        <p:txBody>
          <a:bodyPr>
            <a:normAutofit fontScale="90000"/>
          </a:bodyPr>
          <a:lstStyle/>
          <a:p>
            <a:r>
              <a:rPr lang="es-ES" dirty="0"/>
              <a:t>MATERIALES</a:t>
            </a:r>
          </a:p>
        </p:txBody>
      </p:sp>
      <p:sp>
        <p:nvSpPr>
          <p:cNvPr id="5" name="Marcador de contenido 4"/>
          <p:cNvSpPr>
            <a:spLocks noGrp="1"/>
          </p:cNvSpPr>
          <p:nvPr>
            <p:ph sz="half" idx="1"/>
          </p:nvPr>
        </p:nvSpPr>
        <p:spPr/>
        <p:txBody>
          <a:bodyPr>
            <a:normAutofit lnSpcReduction="10000"/>
          </a:bodyPr>
          <a:lstStyle/>
          <a:p>
            <a:pPr marL="0" indent="0">
              <a:buNone/>
            </a:pPr>
            <a:r>
              <a:rPr lang="es-ES" sz="2400" b="1" dirty="0">
                <a:solidFill>
                  <a:schemeClr val="accent1">
                    <a:lumMod val="75000"/>
                  </a:schemeClr>
                </a:solidFill>
              </a:rPr>
              <a:t>PARA EL </a:t>
            </a:r>
            <a:r>
              <a:rPr lang="es-ES" sz="2400" b="1" u="sng" dirty="0">
                <a:solidFill>
                  <a:schemeClr val="accent1">
                    <a:lumMod val="75000"/>
                  </a:schemeClr>
                </a:solidFill>
              </a:rPr>
              <a:t>PROFESORADO</a:t>
            </a:r>
          </a:p>
          <a:p>
            <a:pPr marL="0" indent="0">
              <a:buNone/>
            </a:pPr>
            <a:endParaRPr lang="es-ES" sz="2400" b="1" dirty="0">
              <a:solidFill>
                <a:schemeClr val="accent1">
                  <a:lumMod val="75000"/>
                </a:schemeClr>
              </a:solidFill>
            </a:endParaRPr>
          </a:p>
          <a:p>
            <a:r>
              <a:rPr lang="es-ES" dirty="0"/>
              <a:t>Cada una de las películas cuenta con su respectiva </a:t>
            </a:r>
            <a:r>
              <a:rPr lang="es-ES" b="1" dirty="0"/>
              <a:t>GUÍA DIDÁCTICA</a:t>
            </a:r>
            <a:r>
              <a:rPr lang="es-ES" dirty="0"/>
              <a:t>, disponible en formato papel y en línea.</a:t>
            </a:r>
          </a:p>
          <a:p>
            <a:r>
              <a:rPr lang="es-ES" dirty="0"/>
              <a:t>En ella se dan las claves para llevar a cabo un acercamiento formativo: </a:t>
            </a:r>
          </a:p>
          <a:p>
            <a:pPr lvl="1"/>
            <a:r>
              <a:rPr lang="es-ES" dirty="0"/>
              <a:t>información sobre la </a:t>
            </a:r>
            <a:r>
              <a:rPr lang="es-ES" dirty="0" err="1"/>
              <a:t>pelicula</a:t>
            </a:r>
            <a:r>
              <a:rPr lang="es-ES" dirty="0"/>
              <a:t>, </a:t>
            </a:r>
          </a:p>
          <a:p>
            <a:pPr lvl="1"/>
            <a:r>
              <a:rPr lang="es-ES" dirty="0"/>
              <a:t>temas tratados, </a:t>
            </a:r>
          </a:p>
          <a:p>
            <a:pPr lvl="1"/>
            <a:r>
              <a:rPr lang="es-ES" dirty="0"/>
              <a:t>aplicación didáctica, etc. </a:t>
            </a:r>
          </a:p>
        </p:txBody>
      </p:sp>
      <p:sp>
        <p:nvSpPr>
          <p:cNvPr id="6" name="Marcador de contenido 5"/>
          <p:cNvSpPr>
            <a:spLocks noGrp="1"/>
          </p:cNvSpPr>
          <p:nvPr>
            <p:ph sz="half" idx="2"/>
          </p:nvPr>
        </p:nvSpPr>
        <p:spPr/>
        <p:txBody>
          <a:bodyPr>
            <a:normAutofit lnSpcReduction="10000"/>
          </a:bodyPr>
          <a:lstStyle/>
          <a:p>
            <a:pPr marL="0" indent="0">
              <a:buNone/>
            </a:pPr>
            <a:r>
              <a:rPr lang="es-ES" sz="2400" b="1" u="sng" dirty="0">
                <a:solidFill>
                  <a:schemeClr val="accent1">
                    <a:lumMod val="75000"/>
                  </a:schemeClr>
                </a:solidFill>
              </a:rPr>
              <a:t>PARA EL ALUMNADO </a:t>
            </a:r>
          </a:p>
          <a:p>
            <a:endParaRPr lang="es-ES" dirty="0"/>
          </a:p>
          <a:p>
            <a:r>
              <a:rPr lang="es-ES" dirty="0"/>
              <a:t>Como complemento, se dispone de </a:t>
            </a:r>
            <a:r>
              <a:rPr lang="es-ES" b="1" dirty="0"/>
              <a:t>CUADERNOS DEL ALUMNO </a:t>
            </a:r>
            <a:r>
              <a:rPr lang="es-ES" dirty="0"/>
              <a:t>(de 4 páginas cada uno) que profundizan en una temática concreta para completar las actividades propuestas. </a:t>
            </a:r>
          </a:p>
          <a:p>
            <a:endParaRPr lang="es-ES" dirty="0"/>
          </a:p>
        </p:txBody>
      </p:sp>
    </p:spTree>
    <p:extLst>
      <p:ext uri="{BB962C8B-B14F-4D97-AF65-F5344CB8AC3E}">
        <p14:creationId xmlns:p14="http://schemas.microsoft.com/office/powerpoint/2010/main" val="1192122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359421" y="594496"/>
            <a:ext cx="7473156" cy="2133600"/>
          </a:xfrm>
          <a:ln>
            <a:solidFill>
              <a:srgbClr val="663300"/>
            </a:solidFill>
          </a:ln>
        </p:spPr>
        <p:txBody>
          <a:bodyPr>
            <a:normAutofit fontScale="90000"/>
          </a:bodyPr>
          <a:lstStyle/>
          <a:p>
            <a:pPr algn="ctr"/>
            <a:r>
              <a:rPr lang="es-ES" dirty="0"/>
              <a:t>Programa:</a:t>
            </a:r>
            <a:br>
              <a:rPr lang="es-ES" dirty="0"/>
            </a:br>
            <a:r>
              <a:rPr lang="es-ES" sz="6000" b="1" dirty="0">
                <a:solidFill>
                  <a:schemeClr val="accent6">
                    <a:lumMod val="50000"/>
                  </a:schemeClr>
                </a:solidFill>
                <a:hlinkClick r:id="rId2"/>
              </a:rPr>
              <a:t>SALUD EN CURSO</a:t>
            </a:r>
            <a:br>
              <a:rPr lang="es-ES" sz="6000" b="1" dirty="0">
                <a:solidFill>
                  <a:schemeClr val="accent6">
                    <a:lumMod val="50000"/>
                  </a:schemeClr>
                </a:solidFill>
              </a:rPr>
            </a:br>
            <a:endParaRPr lang="es-ES" sz="4000" b="1" dirty="0">
              <a:solidFill>
                <a:schemeClr val="accent6">
                  <a:lumMod val="50000"/>
                </a:schemeClr>
              </a:solidFill>
            </a:endParaRPr>
          </a:p>
        </p:txBody>
      </p:sp>
      <p:pic>
        <p:nvPicPr>
          <p:cNvPr id="4" name="Imagen 3"/>
          <p:cNvPicPr>
            <a:picLocks noChangeAspect="1"/>
          </p:cNvPicPr>
          <p:nvPr/>
        </p:nvPicPr>
        <p:blipFill rotWithShape="1">
          <a:blip r:embed="rId3">
            <a:extLst>
              <a:ext uri="{28A0092B-C50C-407E-A947-70E740481C1C}">
                <a14:useLocalDpi xmlns:a14="http://schemas.microsoft.com/office/drawing/2010/main" val="0"/>
              </a:ext>
            </a:extLst>
          </a:blip>
          <a:srcRect l="5497" r="51650" b="16571"/>
          <a:stretch>
            <a:fillRect/>
          </a:stretch>
        </p:blipFill>
        <p:spPr>
          <a:xfrm>
            <a:off x="10047419" y="5619065"/>
            <a:ext cx="1978608" cy="1028738"/>
          </a:xfrm>
          <a:prstGeom prst="rect">
            <a:avLst/>
          </a:prstGeom>
        </p:spPr>
      </p:pic>
      <p:sp>
        <p:nvSpPr>
          <p:cNvPr id="5" name="Rectángulo 4"/>
          <p:cNvSpPr/>
          <p:nvPr/>
        </p:nvSpPr>
        <p:spPr>
          <a:xfrm>
            <a:off x="3762344" y="3014479"/>
            <a:ext cx="4960012" cy="523220"/>
          </a:xfrm>
          <a:prstGeom prst="rect">
            <a:avLst/>
          </a:prstGeom>
        </p:spPr>
        <p:txBody>
          <a:bodyPr wrap="none">
            <a:spAutoFit/>
          </a:bodyPr>
          <a:lstStyle/>
          <a:p>
            <a:r>
              <a:rPr lang="es-ES" sz="2800" dirty="0">
                <a:hlinkClick r:id="rId4"/>
              </a:rPr>
              <a:t>https://SALUDENCURSO.ORG</a:t>
            </a:r>
            <a:r>
              <a:rPr lang="es-ES" sz="2800" dirty="0"/>
              <a:t> </a:t>
            </a:r>
          </a:p>
        </p:txBody>
      </p:sp>
      <p:pic>
        <p:nvPicPr>
          <p:cNvPr id="11" name="Imagen 10"/>
          <p:cNvPicPr>
            <a:picLocks noChangeAspect="1"/>
          </p:cNvPicPr>
          <p:nvPr/>
        </p:nvPicPr>
        <p:blipFill rotWithShape="1">
          <a:blip r:embed="rId5"/>
          <a:srcRect l="7943" t="14776" r="61525" b="17518"/>
          <a:stretch/>
        </p:blipFill>
        <p:spPr>
          <a:xfrm>
            <a:off x="7093732" y="4870524"/>
            <a:ext cx="1424802" cy="1777279"/>
          </a:xfrm>
          <a:prstGeom prst="rect">
            <a:avLst/>
          </a:prstGeom>
        </p:spPr>
      </p:pic>
      <p:pic>
        <p:nvPicPr>
          <p:cNvPr id="3" name="Imagen 2" descr="Un grupo de hombres sonriendo&#10;&#10;El contenido generado por IA puede ser incorrecto.">
            <a:extLst>
              <a:ext uri="{FF2B5EF4-FFF2-40B4-BE49-F238E27FC236}">
                <a16:creationId xmlns:a16="http://schemas.microsoft.com/office/drawing/2014/main" id="{A4A9762B-1196-066E-AA83-35DD33B1CE1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10282" y="3572063"/>
            <a:ext cx="1898277" cy="1714749"/>
          </a:xfrm>
          <a:prstGeom prst="rect">
            <a:avLst/>
          </a:prstGeom>
        </p:spPr>
      </p:pic>
    </p:spTree>
    <p:extLst>
      <p:ext uri="{BB962C8B-B14F-4D97-AF65-F5344CB8AC3E}">
        <p14:creationId xmlns:p14="http://schemas.microsoft.com/office/powerpoint/2010/main" val="3237125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BE827B-3B31-26D3-DA40-B432DA206109}"/>
              </a:ext>
            </a:extLst>
          </p:cNvPr>
          <p:cNvSpPr>
            <a:spLocks noGrp="1"/>
          </p:cNvSpPr>
          <p:nvPr>
            <p:ph type="title"/>
          </p:nvPr>
        </p:nvSpPr>
        <p:spPr/>
        <p:txBody>
          <a:bodyPr>
            <a:normAutofit/>
          </a:bodyPr>
          <a:lstStyle/>
          <a:p>
            <a:r>
              <a:rPr lang="es-ES" dirty="0"/>
              <a:t>SALUD EN CURSO</a:t>
            </a:r>
            <a:br>
              <a:rPr lang="es-ES" dirty="0"/>
            </a:br>
            <a:r>
              <a:rPr lang="es-ES" dirty="0"/>
              <a:t>https://saludencurso.org/</a:t>
            </a:r>
          </a:p>
        </p:txBody>
      </p:sp>
      <p:pic>
        <p:nvPicPr>
          <p:cNvPr id="5" name="Marcador de contenido 4">
            <a:extLst>
              <a:ext uri="{FF2B5EF4-FFF2-40B4-BE49-F238E27FC236}">
                <a16:creationId xmlns:a16="http://schemas.microsoft.com/office/drawing/2014/main" id="{202AD69A-F2DE-EF90-25E4-29032FA0B962}"/>
              </a:ext>
            </a:extLst>
          </p:cNvPr>
          <p:cNvPicPr>
            <a:picLocks noGrp="1" noChangeAspect="1"/>
          </p:cNvPicPr>
          <p:nvPr>
            <p:ph idx="1"/>
          </p:nvPr>
        </p:nvPicPr>
        <p:blipFill>
          <a:blip r:embed="rId2"/>
          <a:srcRect l="50000" t="13893" r="1691" b="7095"/>
          <a:stretch>
            <a:fillRect/>
          </a:stretch>
        </p:blipFill>
        <p:spPr>
          <a:xfrm>
            <a:off x="962204" y="2029408"/>
            <a:ext cx="8651095" cy="3979506"/>
          </a:xfrm>
          <a:prstGeom prst="rect">
            <a:avLst/>
          </a:prstGeom>
        </p:spPr>
      </p:pic>
    </p:spTree>
    <p:extLst>
      <p:ext uri="{BB962C8B-B14F-4D97-AF65-F5344CB8AC3E}">
        <p14:creationId xmlns:p14="http://schemas.microsoft.com/office/powerpoint/2010/main" val="256013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774E392F-A949-EBAB-C263-A588EF014C2E}"/>
              </a:ext>
            </a:extLst>
          </p:cNvPr>
          <p:cNvPicPr>
            <a:picLocks noChangeAspect="1"/>
          </p:cNvPicPr>
          <p:nvPr/>
        </p:nvPicPr>
        <p:blipFill>
          <a:blip r:embed="rId2"/>
          <a:stretch>
            <a:fillRect/>
          </a:stretch>
        </p:blipFill>
        <p:spPr>
          <a:xfrm>
            <a:off x="1524000" y="342540"/>
            <a:ext cx="9144000" cy="6172921"/>
          </a:xfrm>
          <a:prstGeom prst="rect">
            <a:avLst/>
          </a:prstGeom>
        </p:spPr>
      </p:pic>
    </p:spTree>
    <p:extLst>
      <p:ext uri="{BB962C8B-B14F-4D97-AF65-F5344CB8AC3E}">
        <p14:creationId xmlns:p14="http://schemas.microsoft.com/office/powerpoint/2010/main" val="2134346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rot="16200000">
            <a:off x="-2015491" y="2940558"/>
            <a:ext cx="5769867" cy="976883"/>
          </a:xfrm>
        </p:spPr>
        <p:txBody>
          <a:bodyPr vert="horz" lIns="91440" tIns="45720" rIns="91440" bIns="45720" rtlCol="0" anchor="ctr">
            <a:normAutofit/>
          </a:bodyPr>
          <a:lstStyle/>
          <a:p>
            <a:pPr algn="ctr" defTabSz="914400"/>
            <a:r>
              <a:rPr lang="en-US" dirty="0">
                <a:solidFill>
                  <a:schemeClr val="tx1"/>
                </a:solidFill>
              </a:rPr>
              <a:t>PELÍCULAS DISPONIBLES</a:t>
            </a:r>
          </a:p>
        </p:txBody>
      </p:sp>
      <p:graphicFrame>
        <p:nvGraphicFramePr>
          <p:cNvPr id="4" name="Tabla 3">
            <a:extLst>
              <a:ext uri="{FF2B5EF4-FFF2-40B4-BE49-F238E27FC236}">
                <a16:creationId xmlns:a16="http://schemas.microsoft.com/office/drawing/2014/main" id="{DC00CD1D-D622-E2FB-84E6-8E03D4E91FA0}"/>
              </a:ext>
            </a:extLst>
          </p:cNvPr>
          <p:cNvGraphicFramePr>
            <a:graphicFrameLocks noGrp="1"/>
          </p:cNvGraphicFramePr>
          <p:nvPr>
            <p:extLst>
              <p:ext uri="{D42A27DB-BD31-4B8C-83A1-F6EECF244321}">
                <p14:modId xmlns:p14="http://schemas.microsoft.com/office/powerpoint/2010/main" val="3216004252"/>
              </p:ext>
            </p:extLst>
          </p:nvPr>
        </p:nvGraphicFramePr>
        <p:xfrm>
          <a:off x="1496038" y="700391"/>
          <a:ext cx="8611000" cy="5408307"/>
        </p:xfrm>
        <a:graphic>
          <a:graphicData uri="http://schemas.openxmlformats.org/drawingml/2006/table">
            <a:tbl>
              <a:tblPr>
                <a:tableStyleId>{69CF1AB2-1976-4502-BF36-3FF5EA218861}</a:tableStyleId>
              </a:tblPr>
              <a:tblGrid>
                <a:gridCol w="504925">
                  <a:extLst>
                    <a:ext uri="{9D8B030D-6E8A-4147-A177-3AD203B41FA5}">
                      <a16:colId xmlns:a16="http://schemas.microsoft.com/office/drawing/2014/main" val="314160854"/>
                    </a:ext>
                  </a:extLst>
                </a:gridCol>
                <a:gridCol w="3524348">
                  <a:extLst>
                    <a:ext uri="{9D8B030D-6E8A-4147-A177-3AD203B41FA5}">
                      <a16:colId xmlns:a16="http://schemas.microsoft.com/office/drawing/2014/main" val="3762042239"/>
                    </a:ext>
                  </a:extLst>
                </a:gridCol>
                <a:gridCol w="2668678">
                  <a:extLst>
                    <a:ext uri="{9D8B030D-6E8A-4147-A177-3AD203B41FA5}">
                      <a16:colId xmlns:a16="http://schemas.microsoft.com/office/drawing/2014/main" val="2050524342"/>
                    </a:ext>
                  </a:extLst>
                </a:gridCol>
                <a:gridCol w="1913049">
                  <a:extLst>
                    <a:ext uri="{9D8B030D-6E8A-4147-A177-3AD203B41FA5}">
                      <a16:colId xmlns:a16="http://schemas.microsoft.com/office/drawing/2014/main" val="1767731013"/>
                    </a:ext>
                  </a:extLst>
                </a:gridCol>
              </a:tblGrid>
              <a:tr h="337478">
                <a:tc>
                  <a:txBody>
                    <a:bodyPr/>
                    <a:lstStyle/>
                    <a:p>
                      <a:pPr algn="ctr" fontAlgn="b">
                        <a:buNone/>
                      </a:pPr>
                      <a:r>
                        <a:rPr lang="es-ES" sz="1600" b="1" u="none" strike="noStrike" dirty="0" err="1">
                          <a:solidFill>
                            <a:schemeClr val="bg1"/>
                          </a:solidFill>
                          <a:effectLst/>
                        </a:rPr>
                        <a:t>Nº</a:t>
                      </a:r>
                      <a:endParaRPr lang="es-ES" sz="1600" b="1" i="0" u="none" strike="noStrike" dirty="0">
                        <a:solidFill>
                          <a:schemeClr val="bg1"/>
                        </a:solidFill>
                        <a:effectLst/>
                        <a:latin typeface="Calibri" panose="020F0502020204030204" pitchFamily="34" charset="0"/>
                      </a:endParaRPr>
                    </a:p>
                  </a:txBody>
                  <a:tcPr marL="7620" marR="7620" marT="7620" marB="0" anchor="b">
                    <a:solidFill>
                      <a:schemeClr val="accent2"/>
                    </a:solidFill>
                  </a:tcPr>
                </a:tc>
                <a:tc>
                  <a:txBody>
                    <a:bodyPr/>
                    <a:lstStyle/>
                    <a:p>
                      <a:pPr algn="ctr" fontAlgn="b">
                        <a:buNone/>
                      </a:pPr>
                      <a:r>
                        <a:rPr lang="es-ES" sz="1400" b="1" u="none" strike="noStrike" dirty="0">
                          <a:solidFill>
                            <a:schemeClr val="bg1"/>
                          </a:solidFill>
                          <a:effectLst/>
                        </a:rPr>
                        <a:t>PELICULAS</a:t>
                      </a:r>
                      <a:endParaRPr lang="es-ES" sz="1400" b="1" i="0" u="none" strike="noStrike" dirty="0">
                        <a:solidFill>
                          <a:schemeClr val="bg1"/>
                        </a:solidFill>
                        <a:effectLst/>
                        <a:latin typeface="Calibri" panose="020F0502020204030204" pitchFamily="34" charset="0"/>
                      </a:endParaRPr>
                    </a:p>
                  </a:txBody>
                  <a:tcPr marL="7620" marR="7620" marT="7620" marB="0" anchor="b">
                    <a:solidFill>
                      <a:schemeClr val="accent2"/>
                    </a:solidFill>
                  </a:tcPr>
                </a:tc>
                <a:tc>
                  <a:txBody>
                    <a:bodyPr/>
                    <a:lstStyle/>
                    <a:p>
                      <a:pPr algn="ctr" fontAlgn="b">
                        <a:buNone/>
                      </a:pPr>
                      <a:r>
                        <a:rPr lang="es-ES" sz="1400" b="1" u="none" strike="noStrike" dirty="0">
                          <a:solidFill>
                            <a:schemeClr val="bg1"/>
                          </a:solidFill>
                          <a:effectLst/>
                        </a:rPr>
                        <a:t>NIVEL</a:t>
                      </a:r>
                      <a:endParaRPr lang="es-ES" sz="1400" b="1" i="0" u="none" strike="noStrike" dirty="0">
                        <a:solidFill>
                          <a:schemeClr val="bg1"/>
                        </a:solidFill>
                        <a:effectLst/>
                        <a:latin typeface="Calibri" panose="020F0502020204030204" pitchFamily="34" charset="0"/>
                      </a:endParaRPr>
                    </a:p>
                  </a:txBody>
                  <a:tcPr marL="7620" marR="7620" marT="7620" marB="0" anchor="b">
                    <a:solidFill>
                      <a:schemeClr val="accent2"/>
                    </a:solidFill>
                  </a:tcPr>
                </a:tc>
                <a:tc>
                  <a:txBody>
                    <a:bodyPr/>
                    <a:lstStyle/>
                    <a:p>
                      <a:pPr algn="ctr" fontAlgn="b">
                        <a:buNone/>
                      </a:pPr>
                      <a:r>
                        <a:rPr lang="es-ES" sz="1400" b="1" u="none" strike="noStrike" dirty="0">
                          <a:solidFill>
                            <a:schemeClr val="bg1"/>
                          </a:solidFill>
                          <a:effectLst/>
                        </a:rPr>
                        <a:t>EDAD RECOMENDADA</a:t>
                      </a:r>
                      <a:endParaRPr lang="es-ES" sz="1400" b="1" i="0" u="none" strike="noStrike" dirty="0">
                        <a:solidFill>
                          <a:schemeClr val="bg1"/>
                        </a:solidFill>
                        <a:effectLst/>
                        <a:latin typeface="Calibri" panose="020F0502020204030204" pitchFamily="34" charset="0"/>
                      </a:endParaRPr>
                    </a:p>
                  </a:txBody>
                  <a:tcPr marL="7620" marR="7620" marT="7620" marB="0" anchor="b">
                    <a:solidFill>
                      <a:schemeClr val="accent2"/>
                    </a:solidFill>
                  </a:tcPr>
                </a:tc>
                <a:extLst>
                  <a:ext uri="{0D108BD9-81ED-4DB2-BD59-A6C34878D82A}">
                    <a16:rowId xmlns:a16="http://schemas.microsoft.com/office/drawing/2014/main" val="3439804949"/>
                  </a:ext>
                </a:extLst>
              </a:tr>
              <a:tr h="337478">
                <a:tc>
                  <a:txBody>
                    <a:bodyPr/>
                    <a:lstStyle/>
                    <a:p>
                      <a:pPr algn="ctr" fontAlgn="ctr">
                        <a:buNone/>
                      </a:pPr>
                      <a:r>
                        <a:rPr lang="es-ES" sz="1600" u="none" strike="noStrike" dirty="0">
                          <a:effectLst/>
                        </a:rPr>
                        <a:t>11</a:t>
                      </a:r>
                      <a:endParaRPr lang="es-ES" sz="1600" b="1" i="0" u="none" strike="noStrike" dirty="0">
                        <a:solidFill>
                          <a:srgbClr val="FFFFFF"/>
                        </a:solidFill>
                        <a:effectLst/>
                        <a:latin typeface="Calibri" panose="020F0502020204030204" pitchFamily="34" charset="0"/>
                      </a:endParaRPr>
                    </a:p>
                  </a:txBody>
                  <a:tcPr marL="7620" marR="7620" marT="7620" marB="0" anchor="ctr"/>
                </a:tc>
                <a:tc>
                  <a:txBody>
                    <a:bodyPr/>
                    <a:lstStyle/>
                    <a:p>
                      <a:pPr algn="l" fontAlgn="ctr">
                        <a:buNone/>
                      </a:pPr>
                      <a:r>
                        <a:rPr lang="es-ES" sz="1400" b="1" u="none" strike="noStrike" dirty="0">
                          <a:effectLst/>
                        </a:rPr>
                        <a:t>UNIDOS POR UN SUEÑO</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dirty="0">
                          <a:effectLst/>
                        </a:rPr>
                        <a:t>PRIMARIA Y SECUNDARIA</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a:effectLst/>
                        </a:rPr>
                        <a:t>10-14 AÑOS</a:t>
                      </a:r>
                      <a:endParaRPr lang="es-ES" sz="1400" b="1"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780968919"/>
                  </a:ext>
                </a:extLst>
              </a:tr>
              <a:tr h="337478">
                <a:tc>
                  <a:txBody>
                    <a:bodyPr/>
                    <a:lstStyle/>
                    <a:p>
                      <a:pPr algn="ctr" fontAlgn="ctr">
                        <a:buNone/>
                      </a:pPr>
                      <a:r>
                        <a:rPr lang="es-ES" sz="1600" u="none" strike="noStrike" dirty="0">
                          <a:effectLst/>
                        </a:rPr>
                        <a:t>12</a:t>
                      </a:r>
                      <a:endParaRPr lang="es-ES" sz="1600" b="1" i="0" u="none" strike="noStrike" dirty="0">
                        <a:solidFill>
                          <a:srgbClr val="FFFFFF"/>
                        </a:solidFill>
                        <a:effectLst/>
                        <a:latin typeface="Calibri" panose="020F0502020204030204" pitchFamily="34" charset="0"/>
                      </a:endParaRPr>
                    </a:p>
                  </a:txBody>
                  <a:tcPr marL="7620" marR="7620" marT="7620" marB="0" anchor="ctr"/>
                </a:tc>
                <a:tc>
                  <a:txBody>
                    <a:bodyPr/>
                    <a:lstStyle/>
                    <a:p>
                      <a:pPr algn="l" fontAlgn="ctr">
                        <a:buNone/>
                      </a:pPr>
                      <a:r>
                        <a:rPr lang="es-ES" sz="1400" b="1" u="none" strike="noStrike" dirty="0">
                          <a:effectLst/>
                        </a:rPr>
                        <a:t>ESPECIALES</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dirty="0">
                          <a:effectLst/>
                        </a:rPr>
                        <a:t>PRIMARIA Y SECUNDARIA</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a:effectLst/>
                        </a:rPr>
                        <a:t>10-14 AÑOS</a:t>
                      </a:r>
                      <a:endParaRPr lang="es-ES" sz="1400" b="1"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940423440"/>
                  </a:ext>
                </a:extLst>
              </a:tr>
              <a:tr h="337478">
                <a:tc>
                  <a:txBody>
                    <a:bodyPr/>
                    <a:lstStyle/>
                    <a:p>
                      <a:pPr algn="ctr" fontAlgn="ctr">
                        <a:buNone/>
                      </a:pPr>
                      <a:r>
                        <a:rPr lang="es-ES" sz="1600" u="none" strike="noStrike">
                          <a:effectLst/>
                        </a:rPr>
                        <a:t>13</a:t>
                      </a:r>
                      <a:endParaRPr lang="es-ES" sz="1600" b="1" i="0" u="none" strike="noStrike">
                        <a:solidFill>
                          <a:srgbClr val="FFFFFF"/>
                        </a:solidFill>
                        <a:effectLst/>
                        <a:latin typeface="Trebuchet MS" panose="020B0603020202020204" pitchFamily="34" charset="0"/>
                      </a:endParaRPr>
                    </a:p>
                  </a:txBody>
                  <a:tcPr marL="7620" marR="7620" marT="7620" marB="0" anchor="ctr"/>
                </a:tc>
                <a:tc>
                  <a:txBody>
                    <a:bodyPr/>
                    <a:lstStyle/>
                    <a:p>
                      <a:pPr algn="l" fontAlgn="ctr">
                        <a:buNone/>
                      </a:pPr>
                      <a:r>
                        <a:rPr lang="es-ES" sz="1400" b="1" u="none" strike="noStrike" dirty="0">
                          <a:effectLst/>
                        </a:rPr>
                        <a:t>COBARDES</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a:effectLst/>
                        </a:rPr>
                        <a:t>SECUNDARIA</a:t>
                      </a:r>
                      <a:endParaRPr lang="es-E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a:effectLst/>
                        </a:rPr>
                        <a:t>12-16 AÑOS</a:t>
                      </a:r>
                      <a:endParaRPr lang="es-ES" sz="1400" b="1"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275424300"/>
                  </a:ext>
                </a:extLst>
              </a:tr>
              <a:tr h="337478">
                <a:tc>
                  <a:txBody>
                    <a:bodyPr/>
                    <a:lstStyle/>
                    <a:p>
                      <a:pPr algn="ctr" fontAlgn="ctr">
                        <a:buNone/>
                      </a:pPr>
                      <a:r>
                        <a:rPr lang="es-ES" sz="1600" u="none" strike="noStrike" dirty="0">
                          <a:effectLst/>
                        </a:rPr>
                        <a:t>14</a:t>
                      </a:r>
                      <a:endParaRPr lang="es-ES" sz="1600" b="1" i="0" u="none" strike="noStrike" dirty="0">
                        <a:solidFill>
                          <a:srgbClr val="FFFFFF"/>
                        </a:solidFill>
                        <a:effectLst/>
                        <a:latin typeface="Trebuchet MS" panose="020B0603020202020204" pitchFamily="34" charset="0"/>
                      </a:endParaRPr>
                    </a:p>
                  </a:txBody>
                  <a:tcPr marL="7620" marR="7620" marT="7620" marB="0" anchor="ctr"/>
                </a:tc>
                <a:tc>
                  <a:txBody>
                    <a:bodyPr/>
                    <a:lstStyle/>
                    <a:p>
                      <a:pPr algn="l" fontAlgn="ctr">
                        <a:buNone/>
                      </a:pPr>
                      <a:r>
                        <a:rPr lang="es-ES" sz="1400" b="1" u="none" strike="noStrike" dirty="0">
                          <a:effectLst/>
                        </a:rPr>
                        <a:t>HOOSIERS: MÁS QUE ÍDOLOS</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dirty="0">
                          <a:effectLst/>
                        </a:rPr>
                        <a:t>SECUNDARIA</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a:effectLst/>
                        </a:rPr>
                        <a:t>12-16 AÑOS</a:t>
                      </a:r>
                      <a:endParaRPr lang="es-ES" sz="1400" b="1"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349777821"/>
                  </a:ext>
                </a:extLst>
              </a:tr>
              <a:tr h="337478">
                <a:tc>
                  <a:txBody>
                    <a:bodyPr/>
                    <a:lstStyle/>
                    <a:p>
                      <a:pPr algn="ctr" fontAlgn="ctr">
                        <a:buNone/>
                      </a:pPr>
                      <a:r>
                        <a:rPr lang="es-ES" sz="1600" u="none" strike="noStrike">
                          <a:effectLst/>
                        </a:rPr>
                        <a:t>15</a:t>
                      </a:r>
                      <a:endParaRPr lang="es-ES" sz="1600" b="1" i="0" u="none" strike="noStrike">
                        <a:solidFill>
                          <a:srgbClr val="FFFFFF"/>
                        </a:solidFill>
                        <a:effectLst/>
                        <a:latin typeface="Trebuchet MS" panose="020B0603020202020204" pitchFamily="34" charset="0"/>
                      </a:endParaRPr>
                    </a:p>
                  </a:txBody>
                  <a:tcPr marL="7620" marR="7620" marT="7620" marB="0" anchor="ctr"/>
                </a:tc>
                <a:tc>
                  <a:txBody>
                    <a:bodyPr/>
                    <a:lstStyle/>
                    <a:p>
                      <a:pPr algn="l" fontAlgn="ctr">
                        <a:buNone/>
                      </a:pPr>
                      <a:r>
                        <a:rPr lang="es-ES" sz="1400" b="1" u="none" strike="noStrike" dirty="0">
                          <a:effectLst/>
                        </a:rPr>
                        <a:t>UN GATO CALLEJERO LLAMADO BOB</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a:effectLst/>
                        </a:rPr>
                        <a:t>SECUNDARIA</a:t>
                      </a:r>
                      <a:endParaRPr lang="es-E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a:effectLst/>
                        </a:rPr>
                        <a:t>13-16 AÑOS</a:t>
                      </a:r>
                      <a:endParaRPr lang="es-ES" sz="1400" b="1"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842063116"/>
                  </a:ext>
                </a:extLst>
              </a:tr>
              <a:tr h="337478">
                <a:tc>
                  <a:txBody>
                    <a:bodyPr/>
                    <a:lstStyle/>
                    <a:p>
                      <a:pPr algn="ctr" fontAlgn="ctr">
                        <a:buNone/>
                      </a:pPr>
                      <a:r>
                        <a:rPr lang="es-ES" sz="1600" u="none" strike="noStrike" dirty="0">
                          <a:effectLst/>
                        </a:rPr>
                        <a:t>16</a:t>
                      </a:r>
                      <a:endParaRPr lang="es-ES" sz="1600" b="1" i="0" u="none" strike="noStrike" dirty="0">
                        <a:solidFill>
                          <a:srgbClr val="FFFFFF"/>
                        </a:solidFill>
                        <a:effectLst/>
                        <a:latin typeface="Trebuchet MS" panose="020B0603020202020204" pitchFamily="34" charset="0"/>
                      </a:endParaRPr>
                    </a:p>
                  </a:txBody>
                  <a:tcPr marL="7620" marR="7620" marT="7620" marB="0" anchor="ctr"/>
                </a:tc>
                <a:tc>
                  <a:txBody>
                    <a:bodyPr/>
                    <a:lstStyle/>
                    <a:p>
                      <a:pPr algn="l" fontAlgn="ctr">
                        <a:buNone/>
                      </a:pPr>
                      <a:r>
                        <a:rPr lang="es-ES" sz="1400" b="1" u="none" strike="noStrike" dirty="0">
                          <a:effectLst/>
                        </a:rPr>
                        <a:t>HALF NELSON</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dirty="0">
                          <a:effectLst/>
                        </a:rPr>
                        <a:t>SECUNDARIA</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a:effectLst/>
                        </a:rPr>
                        <a:t>14-16 AÑOS</a:t>
                      </a:r>
                      <a:endParaRPr lang="es-ES" sz="1400" b="1"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4038566344"/>
                  </a:ext>
                </a:extLst>
              </a:tr>
              <a:tr h="337478">
                <a:tc>
                  <a:txBody>
                    <a:bodyPr/>
                    <a:lstStyle/>
                    <a:p>
                      <a:pPr algn="ctr" fontAlgn="ctr">
                        <a:buNone/>
                      </a:pPr>
                      <a:r>
                        <a:rPr lang="es-ES" sz="1600" u="none" strike="noStrike" dirty="0">
                          <a:effectLst/>
                        </a:rPr>
                        <a:t>17</a:t>
                      </a:r>
                      <a:endParaRPr lang="es-ES" sz="1600" b="1" i="0" u="none" strike="noStrike" dirty="0">
                        <a:solidFill>
                          <a:srgbClr val="FFFFFF"/>
                        </a:solidFill>
                        <a:effectLst/>
                        <a:latin typeface="Trebuchet MS" panose="020B0603020202020204" pitchFamily="34" charset="0"/>
                      </a:endParaRPr>
                    </a:p>
                  </a:txBody>
                  <a:tcPr marL="7620" marR="7620" marT="7620" marB="0" anchor="ctr"/>
                </a:tc>
                <a:tc>
                  <a:txBody>
                    <a:bodyPr/>
                    <a:lstStyle/>
                    <a:p>
                      <a:pPr algn="l" fontAlgn="ctr">
                        <a:buNone/>
                      </a:pPr>
                      <a:r>
                        <a:rPr lang="es-ES" sz="1400" b="1" u="none" strike="noStrike" dirty="0">
                          <a:effectLst/>
                        </a:rPr>
                        <a:t>LA PROFESORA DE HISTORIA</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a:effectLst/>
                        </a:rPr>
                        <a:t>SECUNDARIA</a:t>
                      </a:r>
                      <a:endParaRPr lang="es-E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dirty="0">
                          <a:effectLst/>
                        </a:rPr>
                        <a:t>14-16 AÑOS</a:t>
                      </a:r>
                      <a:endParaRPr lang="es-ES" sz="14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076642174"/>
                  </a:ext>
                </a:extLst>
              </a:tr>
              <a:tr h="337478">
                <a:tc>
                  <a:txBody>
                    <a:bodyPr/>
                    <a:lstStyle/>
                    <a:p>
                      <a:pPr algn="ctr" fontAlgn="ctr">
                        <a:buNone/>
                      </a:pPr>
                      <a:r>
                        <a:rPr lang="es-ES" sz="1600" u="none" strike="noStrike">
                          <a:effectLst/>
                        </a:rPr>
                        <a:t>18</a:t>
                      </a:r>
                      <a:endParaRPr lang="es-ES" sz="1600" b="1" i="0" u="none" strike="noStrike">
                        <a:solidFill>
                          <a:srgbClr val="FFFFFF"/>
                        </a:solidFill>
                        <a:effectLst/>
                        <a:latin typeface="Trebuchet MS" panose="020B0603020202020204" pitchFamily="34" charset="0"/>
                      </a:endParaRPr>
                    </a:p>
                  </a:txBody>
                  <a:tcPr marL="7620" marR="7620" marT="7620" marB="0" anchor="ctr"/>
                </a:tc>
                <a:tc>
                  <a:txBody>
                    <a:bodyPr/>
                    <a:lstStyle/>
                    <a:p>
                      <a:pPr algn="l" fontAlgn="ctr">
                        <a:buNone/>
                      </a:pPr>
                      <a:r>
                        <a:rPr lang="es-ES" sz="1400" b="1" u="none" strike="noStrike" dirty="0">
                          <a:effectLst/>
                        </a:rPr>
                        <a:t>28 DÍAS</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a:effectLst/>
                        </a:rPr>
                        <a:t>SECUNDARIA</a:t>
                      </a:r>
                      <a:endParaRPr lang="es-E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dirty="0">
                          <a:effectLst/>
                        </a:rPr>
                        <a:t>14-16 AÑOS</a:t>
                      </a:r>
                      <a:endParaRPr lang="es-ES" sz="14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391542823"/>
                  </a:ext>
                </a:extLst>
              </a:tr>
              <a:tr h="337478">
                <a:tc>
                  <a:txBody>
                    <a:bodyPr/>
                    <a:lstStyle/>
                    <a:p>
                      <a:pPr algn="ctr" fontAlgn="ctr">
                        <a:buNone/>
                      </a:pPr>
                      <a:r>
                        <a:rPr lang="es-ES" sz="1600" u="none" strike="noStrike" dirty="0">
                          <a:effectLst/>
                        </a:rPr>
                        <a:t>19</a:t>
                      </a:r>
                      <a:endParaRPr lang="es-ES" sz="1600" b="1" i="0" u="none" strike="noStrike" dirty="0">
                        <a:solidFill>
                          <a:srgbClr val="000000"/>
                        </a:solidFill>
                        <a:effectLst/>
                        <a:latin typeface="Trebuchet MS" panose="020B0603020202020204" pitchFamily="34" charset="0"/>
                      </a:endParaRPr>
                    </a:p>
                  </a:txBody>
                  <a:tcPr marL="7620" marR="7620" marT="7620" marB="0" anchor="ctr"/>
                </a:tc>
                <a:tc>
                  <a:txBody>
                    <a:bodyPr/>
                    <a:lstStyle/>
                    <a:p>
                      <a:pPr algn="l" fontAlgn="ctr">
                        <a:buNone/>
                      </a:pPr>
                      <a:r>
                        <a:rPr lang="es-ES" sz="1400" b="1" u="none" strike="noStrike" dirty="0">
                          <a:effectLst/>
                        </a:rPr>
                        <a:t>CONDUCTA</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a:effectLst/>
                        </a:rPr>
                        <a:t>SECUNDARIA, BACHILLERATO, FP</a:t>
                      </a:r>
                      <a:endParaRPr lang="es-ES"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dirty="0">
                          <a:effectLst/>
                        </a:rPr>
                        <a:t> </a:t>
                      </a:r>
                      <a:endParaRPr lang="es-ES" sz="14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237876182"/>
                  </a:ext>
                </a:extLst>
              </a:tr>
              <a:tr h="337478">
                <a:tc>
                  <a:txBody>
                    <a:bodyPr/>
                    <a:lstStyle/>
                    <a:p>
                      <a:pPr algn="ctr" fontAlgn="ctr">
                        <a:buNone/>
                      </a:pPr>
                      <a:r>
                        <a:rPr lang="es-ES" sz="1600" u="none" strike="noStrike" dirty="0">
                          <a:effectLst/>
                        </a:rPr>
                        <a:t>20</a:t>
                      </a:r>
                      <a:endParaRPr lang="es-ES" sz="1600" b="1" i="0" u="none" strike="noStrike" dirty="0">
                        <a:solidFill>
                          <a:srgbClr val="000000"/>
                        </a:solidFill>
                        <a:effectLst/>
                        <a:latin typeface="Trebuchet MS" panose="020B0603020202020204" pitchFamily="34" charset="0"/>
                      </a:endParaRPr>
                    </a:p>
                  </a:txBody>
                  <a:tcPr marL="7620" marR="7620" marT="7620" marB="0" anchor="ctr"/>
                </a:tc>
                <a:tc>
                  <a:txBody>
                    <a:bodyPr/>
                    <a:lstStyle/>
                    <a:p>
                      <a:pPr algn="l" fontAlgn="ctr">
                        <a:buNone/>
                      </a:pPr>
                      <a:r>
                        <a:rPr lang="es-ES" sz="1400" b="1" u="none" strike="noStrike" dirty="0">
                          <a:effectLst/>
                        </a:rPr>
                        <a:t>INTOCABLE</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a:effectLst/>
                        </a:rPr>
                        <a:t>SECUNDARIA, BACHILLERATO, FP</a:t>
                      </a:r>
                      <a:endParaRPr lang="es-ES" sz="1400" b="1"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buNone/>
                      </a:pPr>
                      <a:r>
                        <a:rPr lang="es-ES" sz="1400" u="none" strike="noStrike" dirty="0">
                          <a:effectLst/>
                        </a:rPr>
                        <a:t> </a:t>
                      </a:r>
                      <a:endParaRPr lang="es-ES" sz="14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596436490"/>
                  </a:ext>
                </a:extLst>
              </a:tr>
              <a:tr h="337478">
                <a:tc>
                  <a:txBody>
                    <a:bodyPr/>
                    <a:lstStyle/>
                    <a:p>
                      <a:pPr algn="ctr" fontAlgn="ctr">
                        <a:buNone/>
                      </a:pPr>
                      <a:r>
                        <a:rPr lang="es-ES" sz="1600" u="none" strike="noStrike" dirty="0">
                          <a:effectLst/>
                        </a:rPr>
                        <a:t>21</a:t>
                      </a:r>
                      <a:endParaRPr lang="es-ES" sz="1600" b="1" i="0" u="none" strike="noStrike" dirty="0">
                        <a:solidFill>
                          <a:srgbClr val="000000"/>
                        </a:solidFill>
                        <a:effectLst/>
                        <a:latin typeface="Trebuchet MS" panose="020B0603020202020204" pitchFamily="34" charset="0"/>
                      </a:endParaRPr>
                    </a:p>
                  </a:txBody>
                  <a:tcPr marL="7620" marR="7620" marT="7620" marB="0" anchor="ctr"/>
                </a:tc>
                <a:tc>
                  <a:txBody>
                    <a:bodyPr/>
                    <a:lstStyle/>
                    <a:p>
                      <a:pPr algn="l" fontAlgn="ctr">
                        <a:buNone/>
                      </a:pPr>
                      <a:r>
                        <a:rPr lang="es-ES" sz="1400" b="1" u="none" strike="noStrike" dirty="0">
                          <a:effectLst/>
                        </a:rPr>
                        <a:t>LOS PROFESORES DE SAINT DENIS</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dirty="0">
                          <a:effectLst/>
                        </a:rPr>
                        <a:t>SECUNDARIA, BACHILLERATO, FP</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ctr">
                        <a:buNone/>
                      </a:pPr>
                      <a:r>
                        <a:rPr lang="es-ES" sz="1400" u="none" strike="noStrike">
                          <a:effectLst/>
                        </a:rPr>
                        <a:t> </a:t>
                      </a:r>
                      <a:endParaRPr lang="es-ES" sz="1400" b="1"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921498105"/>
                  </a:ext>
                </a:extLst>
              </a:tr>
              <a:tr h="346137">
                <a:tc>
                  <a:txBody>
                    <a:bodyPr/>
                    <a:lstStyle/>
                    <a:p>
                      <a:pPr algn="ctr" fontAlgn="ctr">
                        <a:buNone/>
                      </a:pPr>
                      <a:r>
                        <a:rPr lang="es-ES" sz="1600" u="none" strike="noStrike">
                          <a:effectLst/>
                        </a:rPr>
                        <a:t>22</a:t>
                      </a:r>
                      <a:endParaRPr lang="es-ES" sz="1600" b="1" i="0" u="none" strike="noStrike">
                        <a:solidFill>
                          <a:srgbClr val="FFFFFF"/>
                        </a:solidFill>
                        <a:effectLst/>
                        <a:latin typeface="Trebuchet MS" panose="020B0603020202020204" pitchFamily="34" charset="0"/>
                      </a:endParaRPr>
                    </a:p>
                  </a:txBody>
                  <a:tcPr marL="7620" marR="7620" marT="7620" marB="0" anchor="ctr"/>
                </a:tc>
                <a:tc>
                  <a:txBody>
                    <a:bodyPr/>
                    <a:lstStyle/>
                    <a:p>
                      <a:pPr algn="l" fontAlgn="ctr">
                        <a:buNone/>
                      </a:pPr>
                      <a:r>
                        <a:rPr lang="es-ES" sz="1400" b="1" u="none" strike="noStrike" dirty="0">
                          <a:effectLst/>
                        </a:rPr>
                        <a:t>RADICAL (P.DIGITAL)</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buNone/>
                      </a:pPr>
                      <a:r>
                        <a:rPr lang="es-ES" sz="1400" u="none" strike="noStrike" dirty="0">
                          <a:effectLst/>
                        </a:rPr>
                        <a:t>BACHILLERATO, FP</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buNone/>
                      </a:pPr>
                      <a:r>
                        <a:rPr lang="es-ES" sz="1100" u="none" strike="noStrike" dirty="0">
                          <a:effectLst/>
                        </a:rPr>
                        <a:t> </a:t>
                      </a:r>
                      <a:endParaRPr lang="es-ES" sz="11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323732287"/>
                  </a:ext>
                </a:extLst>
              </a:tr>
              <a:tr h="337478">
                <a:tc>
                  <a:txBody>
                    <a:bodyPr/>
                    <a:lstStyle/>
                    <a:p>
                      <a:pPr algn="ctr" fontAlgn="ctr">
                        <a:buNone/>
                      </a:pPr>
                      <a:r>
                        <a:rPr lang="es-ES" sz="1600" u="none" strike="noStrike">
                          <a:effectLst/>
                        </a:rPr>
                        <a:t>23</a:t>
                      </a:r>
                      <a:endParaRPr lang="es-ES" sz="1600" b="1" i="0" u="none" strike="noStrike">
                        <a:solidFill>
                          <a:srgbClr val="FFFFFF"/>
                        </a:solidFill>
                        <a:effectLst/>
                        <a:latin typeface="Trebuchet MS" panose="020B0603020202020204" pitchFamily="34" charset="0"/>
                      </a:endParaRPr>
                    </a:p>
                  </a:txBody>
                  <a:tcPr marL="7620" marR="7620" marT="7620" marB="0" anchor="ctr"/>
                </a:tc>
                <a:tc>
                  <a:txBody>
                    <a:bodyPr/>
                    <a:lstStyle/>
                    <a:p>
                      <a:pPr algn="l" fontAlgn="ctr">
                        <a:buNone/>
                      </a:pPr>
                      <a:r>
                        <a:rPr lang="es-ES" sz="1400" b="1" u="none" strike="noStrike" dirty="0">
                          <a:effectLst/>
                        </a:rPr>
                        <a:t>CLUB ZERO (P.DIGITAL)</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lang="es-ES" sz="1400" u="none" strike="noStrike" dirty="0">
                          <a:effectLst/>
                        </a:rPr>
                        <a:t>BACHILLERATO, FP</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b">
                        <a:buNone/>
                      </a:pPr>
                      <a:r>
                        <a:rPr lang="es-ES" sz="1100" u="none" strike="noStrike" dirty="0">
                          <a:effectLst/>
                        </a:rPr>
                        <a:t> </a:t>
                      </a:r>
                      <a:endParaRPr lang="es-ES" sz="11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682283194"/>
                  </a:ext>
                </a:extLst>
              </a:tr>
              <a:tr h="337478">
                <a:tc>
                  <a:txBody>
                    <a:bodyPr/>
                    <a:lstStyle/>
                    <a:p>
                      <a:pPr algn="ctr" fontAlgn="ctr">
                        <a:buNone/>
                      </a:pPr>
                      <a:r>
                        <a:rPr lang="es-ES" sz="1600" u="none" strike="noStrike">
                          <a:effectLst/>
                        </a:rPr>
                        <a:t>24</a:t>
                      </a:r>
                      <a:endParaRPr lang="es-ES" sz="1600" b="1" i="0" u="none" strike="noStrike">
                        <a:solidFill>
                          <a:srgbClr val="FFFFFF"/>
                        </a:solidFill>
                        <a:effectLst/>
                        <a:latin typeface="Trebuchet MS" panose="020B0603020202020204" pitchFamily="34" charset="0"/>
                      </a:endParaRPr>
                    </a:p>
                  </a:txBody>
                  <a:tcPr marL="7620" marR="7620" marT="7620" marB="0" anchor="ctr"/>
                </a:tc>
                <a:tc>
                  <a:txBody>
                    <a:bodyPr/>
                    <a:lstStyle/>
                    <a:p>
                      <a:pPr algn="l" fontAlgn="ctr">
                        <a:buNone/>
                      </a:pPr>
                      <a:r>
                        <a:rPr lang="es-ES" sz="1400" b="1" u="none" strike="noStrike" dirty="0">
                          <a:effectLst/>
                        </a:rPr>
                        <a:t>TOCANDO FONDO</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a:ln>
                            <a:noFill/>
                          </a:ln>
                          <a:solidFill>
                            <a:prstClr val="black"/>
                          </a:solidFill>
                          <a:effectLst/>
                          <a:uLnTx/>
                          <a:uFillTx/>
                          <a:latin typeface="Trebuchet MS" panose="020B0603020202020204"/>
                          <a:ea typeface="+mn-ea"/>
                          <a:cs typeface="+mn-cs"/>
                        </a:rPr>
                        <a:t>BACHILLERATO, FP</a:t>
                      </a:r>
                      <a:endParaRPr kumimoji="0" lang="es-E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7620" marR="7620" marT="7620" marB="0" anchor="ctr"/>
                </a:tc>
                <a:tc>
                  <a:txBody>
                    <a:bodyPr/>
                    <a:lstStyle/>
                    <a:p>
                      <a:pPr algn="ctr" fontAlgn="b">
                        <a:buNone/>
                      </a:pPr>
                      <a:r>
                        <a:rPr lang="es-ES" sz="1100" u="none" strike="noStrike" dirty="0">
                          <a:effectLst/>
                        </a:rPr>
                        <a:t> </a:t>
                      </a:r>
                      <a:endParaRPr lang="es-ES" sz="11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479813644"/>
                  </a:ext>
                </a:extLst>
              </a:tr>
              <a:tr h="337478">
                <a:tc>
                  <a:txBody>
                    <a:bodyPr/>
                    <a:lstStyle/>
                    <a:p>
                      <a:pPr algn="ctr" fontAlgn="ctr">
                        <a:buNone/>
                      </a:pPr>
                      <a:r>
                        <a:rPr lang="es-ES" sz="1600" u="none" strike="noStrike" dirty="0">
                          <a:effectLst/>
                        </a:rPr>
                        <a:t>25</a:t>
                      </a:r>
                      <a:endParaRPr lang="es-ES" sz="1600" b="1" i="0" u="none" strike="noStrike" dirty="0">
                        <a:solidFill>
                          <a:srgbClr val="FFFFFF"/>
                        </a:solidFill>
                        <a:effectLst/>
                        <a:latin typeface="Trebuchet MS" panose="020B0603020202020204" pitchFamily="34" charset="0"/>
                      </a:endParaRPr>
                    </a:p>
                  </a:txBody>
                  <a:tcPr marL="7620" marR="7620" marT="7620" marB="0" anchor="ctr"/>
                </a:tc>
                <a:tc>
                  <a:txBody>
                    <a:bodyPr/>
                    <a:lstStyle/>
                    <a:p>
                      <a:pPr algn="l" fontAlgn="ctr">
                        <a:buNone/>
                      </a:pPr>
                      <a:r>
                        <a:rPr lang="es-ES" sz="1400" b="1" u="none" strike="noStrike" dirty="0">
                          <a:effectLst/>
                        </a:rPr>
                        <a:t>PEQUEÑO PAIS</a:t>
                      </a:r>
                      <a:endParaRPr lang="es-ES"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Trebuchet MS" panose="020B0603020202020204"/>
                          <a:ea typeface="+mn-ea"/>
                          <a:cs typeface="+mn-cs"/>
                        </a:rPr>
                        <a:t>BACHILLERATO, FP</a:t>
                      </a:r>
                      <a:endParaRPr kumimoji="0" lang="es-E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7620" marR="7620" marT="7620" marB="0" anchor="ctr"/>
                </a:tc>
                <a:tc>
                  <a:txBody>
                    <a:bodyPr/>
                    <a:lstStyle/>
                    <a:p>
                      <a:pPr algn="ctr" fontAlgn="b">
                        <a:buNone/>
                      </a:pPr>
                      <a:r>
                        <a:rPr lang="es-ES" sz="1100" u="none" strike="noStrike" dirty="0">
                          <a:effectLst/>
                        </a:rPr>
                        <a:t> </a:t>
                      </a:r>
                      <a:endParaRPr lang="es-ES" sz="11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992741857"/>
                  </a:ext>
                </a:extLst>
              </a:tr>
            </a:tbl>
          </a:graphicData>
        </a:graphic>
      </p:graphicFrame>
    </p:spTree>
    <p:extLst>
      <p:ext uri="{BB962C8B-B14F-4D97-AF65-F5344CB8AC3E}">
        <p14:creationId xmlns:p14="http://schemas.microsoft.com/office/powerpoint/2010/main" val="3643123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683309" y="451269"/>
            <a:ext cx="6723435" cy="584775"/>
          </a:xfrm>
          <a:prstGeom prst="rect">
            <a:avLst/>
          </a:prstGeom>
          <a:noFill/>
        </p:spPr>
        <p:txBody>
          <a:bodyPr wrap="square" rtlCol="0">
            <a:spAutoFit/>
          </a:bodyPr>
          <a:lstStyle/>
          <a:p>
            <a:r>
              <a:rPr lang="es-ES" sz="3200" b="1" dirty="0">
                <a:solidFill>
                  <a:schemeClr val="accent1">
                    <a:lumMod val="75000"/>
                  </a:schemeClr>
                </a:solidFill>
                <a:effectLst>
                  <a:outerShdw blurRad="38100" dist="38100" dir="2700000" algn="tl">
                    <a:srgbClr val="000000">
                      <a:alpha val="43137"/>
                    </a:srgbClr>
                  </a:outerShdw>
                </a:effectLst>
              </a:rPr>
              <a:t>UNIDOS POR UN SUEÑO</a:t>
            </a:r>
          </a:p>
        </p:txBody>
      </p:sp>
      <p:sp>
        <p:nvSpPr>
          <p:cNvPr id="4" name="CuadroTexto 3"/>
          <p:cNvSpPr txBox="1"/>
          <p:nvPr/>
        </p:nvSpPr>
        <p:spPr>
          <a:xfrm>
            <a:off x="723835" y="1301957"/>
            <a:ext cx="6723434" cy="3046988"/>
          </a:xfrm>
          <a:prstGeom prst="rect">
            <a:avLst/>
          </a:prstGeom>
          <a:noFill/>
        </p:spPr>
        <p:txBody>
          <a:bodyPr wrap="square" rtlCol="0">
            <a:spAutoFit/>
          </a:bodyPr>
          <a:lstStyle/>
          <a:p>
            <a:r>
              <a:rPr lang="es-ES" sz="2400" dirty="0"/>
              <a:t>El joven profesor Konrad Koch es elegido para enseñar inglés en una regia y disciplinada escuela alemana de finales del siglo XIX.</a:t>
            </a:r>
          </a:p>
          <a:p>
            <a:endParaRPr lang="es-ES" sz="2400" dirty="0"/>
          </a:p>
          <a:p>
            <a:r>
              <a:rPr lang="es-ES" sz="2400" dirty="0"/>
              <a:t>Pronto, Koch se da cuenta de lo necesario que es introducir muchas otras reformas por lo que decide usar el fútbol como herramienta </a:t>
            </a:r>
            <a:r>
              <a:rPr lang="es-ES" sz="2400" dirty="0" err="1"/>
              <a:t>formativa.</a:t>
            </a:r>
            <a:r>
              <a:rPr lang="es-ES" sz="2400" b="1" dirty="0" err="1">
                <a:solidFill>
                  <a:schemeClr val="bg1"/>
                </a:solidFill>
              </a:rPr>
              <a:t>os</a:t>
            </a:r>
            <a:r>
              <a:rPr lang="es-ES" sz="2400" b="1" dirty="0">
                <a:solidFill>
                  <a:schemeClr val="bg1"/>
                </a:solidFill>
              </a:rPr>
              <a:t> hábitos </a:t>
            </a:r>
            <a:r>
              <a:rPr lang="es-ES" sz="2400" dirty="0">
                <a:solidFill>
                  <a:schemeClr val="bg1"/>
                </a:solidFill>
              </a:rPr>
              <a:t>es posible; </a:t>
            </a:r>
            <a:endParaRPr lang="es-ES" sz="2400" i="1" dirty="0"/>
          </a:p>
        </p:txBody>
      </p:sp>
      <p:sp>
        <p:nvSpPr>
          <p:cNvPr id="5" name="CuadroTexto 4"/>
          <p:cNvSpPr txBox="1"/>
          <p:nvPr/>
        </p:nvSpPr>
        <p:spPr>
          <a:xfrm>
            <a:off x="723835" y="4565106"/>
            <a:ext cx="10891636" cy="1938992"/>
          </a:xfrm>
          <a:prstGeom prst="rect">
            <a:avLst/>
          </a:prstGeom>
          <a:solidFill>
            <a:schemeClr val="accent2">
              <a:lumMod val="50000"/>
            </a:schemeClr>
          </a:solidFill>
        </p:spPr>
        <p:txBody>
          <a:bodyPr wrap="square" rtlCol="0">
            <a:spAutoFit/>
          </a:bodyPr>
          <a:lstStyle/>
          <a:p>
            <a:pPr marL="285750" indent="-285750">
              <a:buFont typeface="Arial" panose="020B0604020202020204" pitchFamily="34" charset="0"/>
              <a:buChar char="•"/>
            </a:pPr>
            <a:r>
              <a:rPr lang="es-ES" sz="2400" dirty="0">
                <a:solidFill>
                  <a:schemeClr val="bg1"/>
                </a:solidFill>
              </a:rPr>
              <a:t>COMPAÑERISMO,  SOLIDARIDAD y CAPACIDAD DE SUPERAR LAS DIFICULTADES; </a:t>
            </a:r>
          </a:p>
          <a:p>
            <a:pPr marL="285750" indent="-285750">
              <a:buFont typeface="Arial" panose="020B0604020202020204" pitchFamily="34" charset="0"/>
              <a:buChar char="•"/>
            </a:pPr>
            <a:r>
              <a:rPr lang="es-ES" sz="2400" dirty="0">
                <a:solidFill>
                  <a:schemeClr val="bg1"/>
                </a:solidFill>
              </a:rPr>
              <a:t>Cuestiona y estigmatiza determinados PREJUICIOS que, desafortunadamente, nos afectan a todos los seres humanos;</a:t>
            </a:r>
          </a:p>
          <a:p>
            <a:pPr marL="285750" indent="-285750">
              <a:buFont typeface="Arial" panose="020B0604020202020204" pitchFamily="34" charset="0"/>
              <a:buChar char="•"/>
            </a:pPr>
            <a:r>
              <a:rPr lang="es-ES" sz="2400" dirty="0">
                <a:solidFill>
                  <a:schemeClr val="bg1"/>
                </a:solidFill>
              </a:rPr>
              <a:t>Se centra en un DEPORTE tan popular en nuestro país como es el fútbol como elemento extra de motivación.</a:t>
            </a:r>
          </a:p>
        </p:txBody>
      </p:sp>
      <p:pic>
        <p:nvPicPr>
          <p:cNvPr id="6" name="Imagen 5"/>
          <p:cNvPicPr>
            <a:picLocks noChangeAspect="1"/>
          </p:cNvPicPr>
          <p:nvPr/>
        </p:nvPicPr>
        <p:blipFill rotWithShape="1">
          <a:blip r:embed="rId2"/>
          <a:srcRect l="7943" t="14776" r="61525" b="17518"/>
          <a:stretch/>
        </p:blipFill>
        <p:spPr>
          <a:xfrm>
            <a:off x="7647400" y="325521"/>
            <a:ext cx="2487984" cy="3103479"/>
          </a:xfrm>
          <a:prstGeom prst="rect">
            <a:avLst/>
          </a:prstGeom>
        </p:spPr>
      </p:pic>
      <p:sp>
        <p:nvSpPr>
          <p:cNvPr id="7" name="CuadroTexto 6"/>
          <p:cNvSpPr txBox="1"/>
          <p:nvPr/>
        </p:nvSpPr>
        <p:spPr>
          <a:xfrm>
            <a:off x="523738" y="284014"/>
            <a:ext cx="1159571" cy="830997"/>
          </a:xfrm>
          <a:prstGeom prst="rect">
            <a:avLst/>
          </a:prstGeom>
          <a:noFill/>
        </p:spPr>
        <p:txBody>
          <a:bodyPr wrap="square" rtlCol="0">
            <a:spAutoFit/>
          </a:bodyPr>
          <a:lstStyle/>
          <a:p>
            <a:r>
              <a:rPr lang="es-ES" sz="4800" dirty="0">
                <a:solidFill>
                  <a:schemeClr val="accent2">
                    <a:lumMod val="50000"/>
                  </a:schemeClr>
                </a:solidFill>
              </a:rPr>
              <a:t>11.</a:t>
            </a:r>
          </a:p>
        </p:txBody>
      </p:sp>
      <p:sp>
        <p:nvSpPr>
          <p:cNvPr id="8" name="Rectángulo 7"/>
          <p:cNvSpPr/>
          <p:nvPr/>
        </p:nvSpPr>
        <p:spPr>
          <a:xfrm>
            <a:off x="8022154" y="3745467"/>
            <a:ext cx="1807729" cy="461665"/>
          </a:xfrm>
          <a:prstGeom prst="rect">
            <a:avLst/>
          </a:prstGeom>
          <a:solidFill>
            <a:schemeClr val="accent1">
              <a:lumMod val="40000"/>
              <a:lumOff val="60000"/>
            </a:schemeClr>
          </a:solidFill>
          <a:ln>
            <a:solidFill>
              <a:schemeClr val="accent1">
                <a:lumMod val="40000"/>
                <a:lumOff val="60000"/>
              </a:schemeClr>
            </a:solidFill>
          </a:ln>
        </p:spPr>
        <p:txBody>
          <a:bodyPr wrap="square">
            <a:spAutoFit/>
          </a:bodyPr>
          <a:lstStyle/>
          <a:p>
            <a:pPr algn="ctr" fontAlgn="base"/>
            <a:r>
              <a:rPr lang="es-ES" sz="2400" b="1" dirty="0"/>
              <a:t>10-14 años</a:t>
            </a:r>
            <a:endParaRPr lang="es-ES" sz="2400" b="1"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7408645"/>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551</TotalTime>
  <Words>2688</Words>
  <Application>Microsoft Office PowerPoint</Application>
  <PresentationFormat>Panorámica</PresentationFormat>
  <Paragraphs>204</Paragraphs>
  <Slides>25</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25</vt:i4>
      </vt:variant>
    </vt:vector>
  </HeadingPairs>
  <TitlesOfParts>
    <vt:vector size="32" baseType="lpstr">
      <vt:lpstr>Aptos</vt:lpstr>
      <vt:lpstr>Arial</vt:lpstr>
      <vt:lpstr>Calibri</vt:lpstr>
      <vt:lpstr>Trebuchet MS</vt:lpstr>
      <vt:lpstr>Wingdings</vt:lpstr>
      <vt:lpstr>Wingdings 3</vt:lpstr>
      <vt:lpstr>Faceta</vt:lpstr>
      <vt:lpstr>SALUD EN CURSO</vt:lpstr>
      <vt:lpstr>Presentación de PowerPoint</vt:lpstr>
      <vt:lpstr>Presentación de PowerPoint</vt:lpstr>
      <vt:lpstr>MATERIALES</vt:lpstr>
      <vt:lpstr>Programa: SALUD EN CURSO </vt:lpstr>
      <vt:lpstr>SALUD EN CURSO https://saludencurso.org/</vt:lpstr>
      <vt:lpstr>Presentación de PowerPoint</vt:lpstr>
      <vt:lpstr>PELÍCULAS DISPONIBLES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MATERIALES</vt:lpstr>
      <vt:lpstr>Presentación de PowerPoint</vt:lpstr>
    </vt:vector>
  </TitlesOfParts>
  <Company>Gobierno de Cantabria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SALUD EN CURSO</dc:title>
  <dc:creator>Diego Santamaría María Carmen</dc:creator>
  <cp:lastModifiedBy>Reigadas Blanco Leticia</cp:lastModifiedBy>
  <cp:revision>34</cp:revision>
  <dcterms:created xsi:type="dcterms:W3CDTF">2021-07-13T07:43:18Z</dcterms:created>
  <dcterms:modified xsi:type="dcterms:W3CDTF">2026-08-10T11:07:52Z</dcterms:modified>
</cp:coreProperties>
</file>